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7" r:id="rId2"/>
    <p:sldId id="258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0" autoAdjust="0"/>
    <p:restoredTop sz="94454" autoAdjust="0"/>
  </p:normalViewPr>
  <p:slideViewPr>
    <p:cSldViewPr snapToGrid="0">
      <p:cViewPr varScale="1">
        <p:scale>
          <a:sx n="91" d="100"/>
          <a:sy n="91" d="100"/>
        </p:scale>
        <p:origin x="864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1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31EF0-2EDC-4D41-A107-6D58B1173353}" type="datetimeFigureOut">
              <a:rPr lang="es-ES" smtClean="0"/>
              <a:t>26/2/21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96E8C-D967-46AB-A235-E47C223E0F9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92748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0221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5557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589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9682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890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446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3976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8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084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765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8179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8563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529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A99A1-3B3E-4893-B700-3D40010B591A}" type="datetimeFigureOut">
              <a:rPr lang="es-ES" smtClean="0"/>
              <a:t>26/2/21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FF40BE-1205-4AEF-9BFF-5C8BB87957E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75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4679204" y="1645814"/>
            <a:ext cx="2295804" cy="704974"/>
          </a:xfrm>
          <a:prstGeom prst="roundRect">
            <a:avLst>
              <a:gd name="adj" fmla="val 532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b="1" dirty="0">
              <a:solidFill>
                <a:schemeClr val="bg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Karina Lerma</a:t>
            </a:r>
          </a:p>
          <a:p>
            <a:pPr algn="ctr"/>
            <a:r>
              <a:rPr lang="es-ES" sz="1401" dirty="0">
                <a:solidFill>
                  <a:schemeClr val="bg1"/>
                </a:solidFill>
                <a:latin typeface="Poppins"/>
              </a:rPr>
              <a:t>Managing</a:t>
            </a:r>
            <a:r>
              <a:rPr lang="es-ES" sz="1401" dirty="0">
                <a:solidFill>
                  <a:schemeClr val="bg1"/>
                </a:solidFill>
              </a:rPr>
              <a:t> Director</a:t>
            </a:r>
            <a:endParaRPr lang="en-US" sz="1401" dirty="0">
              <a:solidFill>
                <a:schemeClr val="bg1"/>
              </a:solidFill>
              <a:latin typeface="Lato Light" panose="020F0502020204030203" pitchFamily="34" charset="0"/>
              <a:ea typeface="Lato Light" panose="020F0502020204030203" pitchFamily="34" charset="0"/>
              <a:cs typeface="Mukta ExtraLight" panose="020B0000000000000000" pitchFamily="34" charset="77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</a:t>
            </a:r>
          </a:p>
        </p:txBody>
      </p:sp>
      <p:cxnSp>
        <p:nvCxnSpPr>
          <p:cNvPr id="17" name="Соединительная линия уступом 25">
            <a:extLst>
              <a:ext uri="{FF2B5EF4-FFF2-40B4-BE49-F238E27FC236}">
                <a16:creationId xmlns:a16="http://schemas.microsoft.com/office/drawing/2014/main" id="{95FEE179-CF9B-7545-B726-794C8847B32A}"/>
              </a:ext>
            </a:extLst>
          </p:cNvPr>
          <p:cNvCxnSpPr/>
          <p:nvPr/>
        </p:nvCxnSpPr>
        <p:spPr bwMode="auto">
          <a:xfrm>
            <a:off x="5570851" y="2847549"/>
            <a:ext cx="4571765" cy="213867"/>
          </a:xfrm>
          <a:prstGeom prst="bentConnector3">
            <a:avLst>
              <a:gd name="adj1" fmla="val 100143"/>
            </a:avLst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Соединительная линия уступом 27">
            <a:extLst>
              <a:ext uri="{FF2B5EF4-FFF2-40B4-BE49-F238E27FC236}">
                <a16:creationId xmlns:a16="http://schemas.microsoft.com/office/drawing/2014/main" id="{56F0D251-F772-6546-B888-4E963921C609}"/>
              </a:ext>
            </a:extLst>
          </p:cNvPr>
          <p:cNvCxnSpPr>
            <a:cxnSpLocks/>
            <a:endCxn id="67" idx="0"/>
          </p:cNvCxnSpPr>
          <p:nvPr/>
        </p:nvCxnSpPr>
        <p:spPr bwMode="auto">
          <a:xfrm rot="10800000" flipV="1">
            <a:off x="1371221" y="2855063"/>
            <a:ext cx="4660196" cy="251742"/>
          </a:xfrm>
          <a:prstGeom prst="bentConnector2">
            <a:avLst/>
          </a:prstGeom>
          <a:ln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TextBox 72">
            <a:extLst>
              <a:ext uri="{FF2B5EF4-FFF2-40B4-BE49-F238E27FC236}">
                <a16:creationId xmlns:a16="http://schemas.microsoft.com/office/drawing/2014/main" id="{BEFAE141-B8D6-0A41-8416-15A8BB79339C}"/>
              </a:ext>
            </a:extLst>
          </p:cNvPr>
          <p:cNvSpPr txBox="1"/>
          <p:nvPr/>
        </p:nvSpPr>
        <p:spPr>
          <a:xfrm>
            <a:off x="5277210" y="1261520"/>
            <a:ext cx="934871" cy="2309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Karina Lerma 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064039A-5C83-074D-8159-32BBB44C00C8}"/>
              </a:ext>
            </a:extLst>
          </p:cNvPr>
          <p:cNvSpPr txBox="1"/>
          <p:nvPr/>
        </p:nvSpPr>
        <p:spPr>
          <a:xfrm>
            <a:off x="5559642" y="3133221"/>
            <a:ext cx="1072730" cy="2309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Diana Santiago  </a:t>
            </a:r>
          </a:p>
        </p:txBody>
      </p:sp>
      <p:sp>
        <p:nvSpPr>
          <p:cNvPr id="78" name="Subtitle 2">
            <a:extLst>
              <a:ext uri="{FF2B5EF4-FFF2-40B4-BE49-F238E27FC236}">
                <a16:creationId xmlns:a16="http://schemas.microsoft.com/office/drawing/2014/main" id="{661D7864-BE8A-9E40-AAB1-CFF57EBF5715}"/>
              </a:ext>
            </a:extLst>
          </p:cNvPr>
          <p:cNvSpPr txBox="1">
            <a:spLocks/>
          </p:cNvSpPr>
          <p:nvPr/>
        </p:nvSpPr>
        <p:spPr>
          <a:xfrm>
            <a:off x="5256353" y="3443795"/>
            <a:ext cx="1679304" cy="184794"/>
          </a:xfrm>
          <a:prstGeom prst="rect">
            <a:avLst/>
          </a:prstGeom>
        </p:spPr>
        <p:txBody>
          <a:bodyPr vert="horz" wrap="none" lIns="45719" tIns="22860" rIns="45719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90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Pricng and Procurement Manager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A71F3759-42AF-4048-B8EF-77D8799F1512}"/>
              </a:ext>
            </a:extLst>
          </p:cNvPr>
          <p:cNvSpPr txBox="1"/>
          <p:nvPr/>
        </p:nvSpPr>
        <p:spPr>
          <a:xfrm>
            <a:off x="1930739" y="3119688"/>
            <a:ext cx="915635" cy="2309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Denise Bello  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8CAEE40-718A-C14C-9844-538DEBAE12D8}"/>
              </a:ext>
            </a:extLst>
          </p:cNvPr>
          <p:cNvSpPr txBox="1"/>
          <p:nvPr/>
        </p:nvSpPr>
        <p:spPr>
          <a:xfrm>
            <a:off x="9295941" y="3133221"/>
            <a:ext cx="1015021" cy="230961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9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Miguel Solorio 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41CE4F21-E6F6-4E42-8405-A353E2B35EBF}"/>
              </a:ext>
            </a:extLst>
          </p:cNvPr>
          <p:cNvSpPr txBox="1">
            <a:spLocks/>
          </p:cNvSpPr>
          <p:nvPr/>
        </p:nvSpPr>
        <p:spPr>
          <a:xfrm>
            <a:off x="1426502" y="5312023"/>
            <a:ext cx="132407" cy="184794"/>
          </a:xfrm>
          <a:prstGeom prst="rect">
            <a:avLst/>
          </a:prstGeom>
        </p:spPr>
        <p:txBody>
          <a:bodyPr vert="horz" wrap="none" lIns="45719" tIns="22860" rIns="45719" bIns="2286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901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Mukta ExtraLight" panose="020B0000000000000000" pitchFamily="34" charset="77"/>
              </a:rPr>
              <a:t>r</a:t>
            </a:r>
          </a:p>
        </p:txBody>
      </p:sp>
      <p:sp>
        <p:nvSpPr>
          <p:cNvPr id="139" name="CuadroTexto 138"/>
          <p:cNvSpPr txBox="1"/>
          <p:nvPr/>
        </p:nvSpPr>
        <p:spPr>
          <a:xfrm>
            <a:off x="9666071" y="6443251"/>
            <a:ext cx="2032217" cy="92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801" dirty="0"/>
              <a:t>F.T.E. 9.5</a:t>
            </a:r>
          </a:p>
          <a:p>
            <a:endParaRPr lang="es-MX" sz="1801" dirty="0"/>
          </a:p>
          <a:p>
            <a:endParaRPr lang="es-ES" sz="1801" dirty="0"/>
          </a:p>
        </p:txBody>
      </p:sp>
      <p:cxnSp>
        <p:nvCxnSpPr>
          <p:cNvPr id="47" name="Conector recto de flecha 46"/>
          <p:cNvCxnSpPr/>
          <p:nvPr/>
        </p:nvCxnSpPr>
        <p:spPr>
          <a:xfrm>
            <a:off x="10298731" y="3610148"/>
            <a:ext cx="0" cy="1439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ector recto de flecha 55"/>
          <p:cNvCxnSpPr>
            <a:stCxn id="5" idx="2"/>
          </p:cNvCxnSpPr>
          <p:nvPr/>
        </p:nvCxnSpPr>
        <p:spPr>
          <a:xfrm>
            <a:off x="5827101" y="2350790"/>
            <a:ext cx="2494" cy="6361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Entrada manual 27"/>
          <p:cNvSpPr/>
          <p:nvPr/>
        </p:nvSpPr>
        <p:spPr>
          <a:xfrm>
            <a:off x="3488039" y="206597"/>
            <a:ext cx="7694912" cy="884999"/>
          </a:xfrm>
          <a:prstGeom prst="flowChartManualInp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sz="1600" dirty="0"/>
              <a:t>Blvd. Adolfo López Mateos 1936, Col. </a:t>
            </a:r>
          </a:p>
          <a:p>
            <a:pPr algn="r"/>
            <a:r>
              <a:rPr lang="es-ES" sz="1600" dirty="0"/>
              <a:t>Los Alpes, Álvaro Obregón CDMX, 01010</a:t>
            </a:r>
          </a:p>
        </p:txBody>
      </p:sp>
      <p:sp>
        <p:nvSpPr>
          <p:cNvPr id="29" name="CuadroTexto 28"/>
          <p:cNvSpPr txBox="1"/>
          <p:nvPr/>
        </p:nvSpPr>
        <p:spPr>
          <a:xfrm>
            <a:off x="3529550" y="638020"/>
            <a:ext cx="4082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/>
              <a:t>                 Organization chart -MX</a:t>
            </a:r>
            <a:endParaRPr lang="es-ES" sz="2000" dirty="0"/>
          </a:p>
        </p:txBody>
      </p:sp>
      <p:sp>
        <p:nvSpPr>
          <p:cNvPr id="67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223318" y="3106803"/>
            <a:ext cx="2295804" cy="704974"/>
          </a:xfrm>
          <a:prstGeom prst="roundRect">
            <a:avLst>
              <a:gd name="adj" fmla="val 532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Karina Lerma </a:t>
            </a:r>
          </a:p>
          <a:p>
            <a:pPr algn="ctr"/>
            <a:r>
              <a:rPr lang="en-US" sz="140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Sales </a:t>
            </a:r>
          </a:p>
        </p:txBody>
      </p:sp>
      <p:sp>
        <p:nvSpPr>
          <p:cNvPr id="69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4696994" y="3126067"/>
            <a:ext cx="2295804" cy="704974"/>
          </a:xfrm>
          <a:prstGeom prst="roundRect">
            <a:avLst>
              <a:gd name="adj" fmla="val 532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Diana Santiago </a:t>
            </a:r>
          </a:p>
          <a:p>
            <a:pPr algn="ctr"/>
            <a:r>
              <a:rPr lang="en-US" sz="1401" dirty="0">
                <a:solidFill>
                  <a:schemeClr val="bg1"/>
                </a:solidFill>
                <a:latin typeface="Poppins"/>
                <a:cs typeface="Open Sans Light"/>
              </a:rPr>
              <a:t>Pricing</a:t>
            </a:r>
            <a:r>
              <a:rPr lang="en-US" sz="1401" dirty="0">
                <a:solidFill>
                  <a:schemeClr val="bg1"/>
                </a:solidFill>
                <a:latin typeface="Poppins"/>
                <a:ea typeface="League Spartan" charset="0"/>
                <a:cs typeface="Poppins" pitchFamily="2" charset="77"/>
              </a:rPr>
              <a:t> &amp; </a:t>
            </a:r>
            <a:r>
              <a:rPr lang="en-US" sz="1401" dirty="0">
                <a:solidFill>
                  <a:schemeClr val="bg1"/>
                </a:solidFill>
                <a:latin typeface="Poppins"/>
                <a:cs typeface="Open Sans Light"/>
              </a:rPr>
              <a:t>Procurement</a:t>
            </a:r>
            <a:r>
              <a:rPr lang="en-US" sz="1401" dirty="0">
                <a:solidFill>
                  <a:schemeClr val="bg1"/>
                </a:solidFill>
                <a:latin typeface="Poppins"/>
                <a:ea typeface="League Spartan" charset="0"/>
                <a:cs typeface="Poppins" pitchFamily="2" charset="77"/>
              </a:rPr>
              <a:t> Management</a:t>
            </a:r>
          </a:p>
        </p:txBody>
      </p:sp>
      <p:sp>
        <p:nvSpPr>
          <p:cNvPr id="70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8908582" y="3106803"/>
            <a:ext cx="2295804" cy="704974"/>
          </a:xfrm>
          <a:prstGeom prst="roundRect">
            <a:avLst>
              <a:gd name="adj" fmla="val 5329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Denise Bello </a:t>
            </a:r>
          </a:p>
          <a:p>
            <a:pPr algn="ctr"/>
            <a:r>
              <a:rPr lang="en-US" sz="1401" b="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 </a:t>
            </a:r>
            <a:r>
              <a:rPr lang="en-US" sz="1401" dirty="0">
                <a:solidFill>
                  <a:schemeClr val="bg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Finance &amp; Administrative Manager</a:t>
            </a:r>
          </a:p>
        </p:txBody>
      </p:sp>
      <p:sp>
        <p:nvSpPr>
          <p:cNvPr id="75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8887145" y="4164264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Miguel Solorio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Human Resources &amp; Quality Coordinator</a:t>
            </a:r>
          </a:p>
        </p:txBody>
      </p:sp>
      <p:sp>
        <p:nvSpPr>
          <p:cNvPr id="76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8887145" y="5122017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Gustavo Avila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Administrative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Assistant</a:t>
            </a:r>
          </a:p>
        </p:txBody>
      </p:sp>
      <p:sp>
        <p:nvSpPr>
          <p:cNvPr id="79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4703403" y="4053288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Ricardo Ortiz </a:t>
            </a:r>
          </a:p>
          <a:p>
            <a:pPr algn="ctr"/>
            <a:r>
              <a:rPr lang="es-E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Talent Boosting Program</a:t>
            </a:r>
            <a:endParaRPr lang="en-US" sz="1401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0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4696994" y="5050821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Mariela Diaz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Customer Service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Representative</a:t>
            </a:r>
          </a:p>
        </p:txBody>
      </p:sp>
      <p:sp>
        <p:nvSpPr>
          <p:cNvPr id="81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4696994" y="5964001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Alan Atristain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Customer Service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Representative</a:t>
            </a:r>
          </a:p>
        </p:txBody>
      </p:sp>
      <p:sp>
        <p:nvSpPr>
          <p:cNvPr id="82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243371" y="4039548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01" b="1" dirty="0">
              <a:solidFill>
                <a:schemeClr val="tx1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Berenice Pastor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Inside Sales 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Apprentice</a:t>
            </a:r>
          </a:p>
          <a:p>
            <a:pPr algn="ctr">
              <a:lnSpc>
                <a:spcPct val="100000"/>
              </a:lnSpc>
            </a:pPr>
            <a:endParaRPr lang="en-US" sz="1401" dirty="0">
              <a:solidFill>
                <a:schemeClr val="tx1"/>
              </a:solidFill>
              <a:latin typeface="Poppins"/>
              <a:ea typeface="Lato Light" panose="020F0502020204030203" pitchFamily="34" charset="0"/>
              <a:cs typeface="Mukta ExtraLight" panose="020B0000000000000000" pitchFamily="34" charset="77"/>
            </a:endParaRPr>
          </a:p>
        </p:txBody>
      </p:sp>
      <p:sp>
        <p:nvSpPr>
          <p:cNvPr id="84" name="Скругленный прямоугольник 11">
            <a:extLst>
              <a:ext uri="{FF2B5EF4-FFF2-40B4-BE49-F238E27FC236}">
                <a16:creationId xmlns:a16="http://schemas.microsoft.com/office/drawing/2014/main" id="{6D4ED8D2-B85B-6440-ADA5-E55C9A6E7547}"/>
              </a:ext>
            </a:extLst>
          </p:cNvPr>
          <p:cNvSpPr/>
          <p:nvPr/>
        </p:nvSpPr>
        <p:spPr bwMode="auto">
          <a:xfrm>
            <a:off x="243371" y="4972291"/>
            <a:ext cx="2295804" cy="704974"/>
          </a:xfrm>
          <a:prstGeom prst="roundRect">
            <a:avLst>
              <a:gd name="adj" fmla="val 5329"/>
            </a:avLst>
          </a:prstGeom>
          <a:solidFill>
            <a:schemeClr val="bg1"/>
          </a:solidFill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19045" tIns="19045" rIns="19045" bIns="19045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1" b="1" dirty="0">
                <a:solidFill>
                  <a:schemeClr val="tx1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Misrahim Fuentes  </a:t>
            </a:r>
          </a:p>
          <a:p>
            <a:pPr algn="ctr">
              <a:lnSpc>
                <a:spcPct val="100000"/>
              </a:lnSpc>
            </a:pPr>
            <a:r>
              <a:rPr lang="en-US" sz="1401" dirty="0">
                <a:solidFill>
                  <a:schemeClr val="tx1"/>
                </a:solidFill>
                <a:latin typeface="Poppins"/>
                <a:ea typeface="Lato Light" panose="020F0502020204030203" pitchFamily="34" charset="0"/>
                <a:cs typeface="Mukta ExtraLight" panose="020B0000000000000000" pitchFamily="34" charset="77"/>
              </a:rPr>
              <a:t> Sales executive</a:t>
            </a:r>
          </a:p>
        </p:txBody>
      </p:sp>
      <p:pic>
        <p:nvPicPr>
          <p:cNvPr id="36" name="Imagen 3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318" y="260570"/>
            <a:ext cx="3133916" cy="1662052"/>
          </a:xfrm>
          <a:prstGeom prst="rect">
            <a:avLst/>
          </a:prstGeom>
        </p:spPr>
      </p:pic>
      <p:cxnSp>
        <p:nvCxnSpPr>
          <p:cNvPr id="44" name="Conector angular 43"/>
          <p:cNvCxnSpPr/>
          <p:nvPr/>
        </p:nvCxnSpPr>
        <p:spPr>
          <a:xfrm rot="16200000" flipH="1">
            <a:off x="3010946" y="4678783"/>
            <a:ext cx="2872633" cy="47218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Conector recto de flecha 92"/>
          <p:cNvCxnSpPr>
            <a:endCxn id="79" idx="1"/>
          </p:cNvCxnSpPr>
          <p:nvPr/>
        </p:nvCxnSpPr>
        <p:spPr>
          <a:xfrm>
            <a:off x="4224813" y="4405775"/>
            <a:ext cx="4785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Conector recto de flecha 94"/>
          <p:cNvCxnSpPr>
            <a:endCxn id="80" idx="1"/>
          </p:cNvCxnSpPr>
          <p:nvPr/>
        </p:nvCxnSpPr>
        <p:spPr>
          <a:xfrm>
            <a:off x="4218406" y="5403308"/>
            <a:ext cx="47858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Conector recto 109"/>
          <p:cNvCxnSpPr>
            <a:endCxn id="69" idx="1"/>
          </p:cNvCxnSpPr>
          <p:nvPr/>
        </p:nvCxnSpPr>
        <p:spPr>
          <a:xfrm>
            <a:off x="4211173" y="3478554"/>
            <a:ext cx="4858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Conector angular 113"/>
          <p:cNvCxnSpPr/>
          <p:nvPr/>
        </p:nvCxnSpPr>
        <p:spPr>
          <a:xfrm rot="16200000" flipH="1">
            <a:off x="7576365" y="4224899"/>
            <a:ext cx="2032656" cy="501447"/>
          </a:xfrm>
          <a:prstGeom prst="bentConnector3">
            <a:avLst>
              <a:gd name="adj1" fmla="val 100357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Conector recto 123"/>
          <p:cNvCxnSpPr>
            <a:endCxn id="70" idx="1"/>
          </p:cNvCxnSpPr>
          <p:nvPr/>
        </p:nvCxnSpPr>
        <p:spPr>
          <a:xfrm>
            <a:off x="8341971" y="3459290"/>
            <a:ext cx="5666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1" name="Conector angular 140"/>
          <p:cNvCxnSpPr/>
          <p:nvPr/>
        </p:nvCxnSpPr>
        <p:spPr>
          <a:xfrm rot="5400000">
            <a:off x="1839430" y="4191961"/>
            <a:ext cx="1860884" cy="472876"/>
          </a:xfrm>
          <a:prstGeom prst="bentConnector3">
            <a:avLst>
              <a:gd name="adj1" fmla="val 100605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9" name="Conector recto 148"/>
          <p:cNvCxnSpPr/>
          <p:nvPr/>
        </p:nvCxnSpPr>
        <p:spPr>
          <a:xfrm>
            <a:off x="2519123" y="3497953"/>
            <a:ext cx="48582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3" name="Conector recto de flecha 152"/>
          <p:cNvCxnSpPr>
            <a:endCxn id="82" idx="3"/>
          </p:cNvCxnSpPr>
          <p:nvPr/>
        </p:nvCxnSpPr>
        <p:spPr>
          <a:xfrm flipH="1">
            <a:off x="2539175" y="4392035"/>
            <a:ext cx="4813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Conector recto de flecha 156"/>
          <p:cNvCxnSpPr/>
          <p:nvPr/>
        </p:nvCxnSpPr>
        <p:spPr>
          <a:xfrm>
            <a:off x="10019421" y="3811780"/>
            <a:ext cx="1979" cy="308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4789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460"/>
              </p:ext>
            </p:extLst>
          </p:nvPr>
        </p:nvGraphicFramePr>
        <p:xfrm>
          <a:off x="827966" y="2151408"/>
          <a:ext cx="10536068" cy="4283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7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8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9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94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605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742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N°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Name</a:t>
                      </a:r>
                      <a:r>
                        <a:rPr lang="es-MX" sz="1400" baseline="0" dirty="0"/>
                        <a:t> 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Position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Email</a:t>
                      </a:r>
                      <a:r>
                        <a:rPr lang="es-MX" sz="1400" baseline="0" dirty="0"/>
                        <a:t> 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Mobile</a:t>
                      </a:r>
                      <a:r>
                        <a:rPr lang="es-MX" sz="1400" baseline="0" dirty="0"/>
                        <a:t> Contact</a:t>
                      </a:r>
                      <a:endParaRPr lang="es-E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/>
                        <a:t>Office</a:t>
                      </a:r>
                      <a:r>
                        <a:rPr lang="es-MX" sz="1100" baseline="0" dirty="0"/>
                        <a:t> : </a:t>
                      </a:r>
                      <a:r>
                        <a:rPr lang="es-ES" sz="1200" dirty="0"/>
                        <a:t>52 55 1559 2960 , +52 55 2580 6162</a:t>
                      </a:r>
                    </a:p>
                    <a:p>
                      <a:pPr algn="ctr"/>
                      <a:r>
                        <a:rPr lang="es-MX" sz="1200" dirty="0"/>
                        <a:t>Ext:</a:t>
                      </a:r>
                      <a:endParaRPr lang="es-ES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68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1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Karina Lerma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Poppins"/>
                          <a:ea typeface="+mn-ea"/>
                          <a:cs typeface="Open Sans Light"/>
                        </a:rPr>
                        <a:t>Managing Director</a:t>
                      </a:r>
                      <a:endParaRPr lang="en-US" sz="1100" b="1" kern="1200" dirty="0">
                        <a:solidFill>
                          <a:schemeClr val="tx1"/>
                        </a:solidFill>
                        <a:latin typeface="Poppins"/>
                        <a:ea typeface="+mn-ea"/>
                        <a:cs typeface="Open Sans Light"/>
                      </a:endParaRP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Karina.Lerma@fracht.com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+52 55 3707 4717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102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2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Diana Santiago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cs typeface="Open Sans Light"/>
                        </a:rPr>
                        <a:t>Pricing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eague Spartan" charset="0"/>
                          <a:cs typeface="Poppins" pitchFamily="2" charset="77"/>
                        </a:rPr>
                        <a:t> &amp; 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cs typeface="Open Sans Light"/>
                        </a:rPr>
                        <a:t>Procurement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eague Spartan" charset="0"/>
                          <a:cs typeface="Poppins" pitchFamily="2" charset="77"/>
                        </a:rPr>
                        <a:t> Management</a:t>
                      </a: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Diana.Santiago@fracht.com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+52 55 4588 5208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68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3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Denise Bello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Finance &amp; Administrative Manager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Denise.Bello@fracht.com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 55 1372 2043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4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Miguel Solorio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Human Resources &amp; Quality Coordinator</a:t>
                      </a: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Miguel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.Solorio@fracht.com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 4137 6434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105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68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5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Mariela Diaz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Customer Service Representative</a:t>
                      </a: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Mariela.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 Diaz@fracht.com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+52 55 5105 9007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6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Alan Atristain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Customer Service Representative</a:t>
                      </a: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Alan.Atristain@fracht.com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+52 55 5050 2565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106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41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7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Ricardo Ortiz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Talent Boosting Program ( CargoWise</a:t>
                      </a:r>
                      <a:r>
                        <a:rPr lang="es-ES" sz="1100" b="1" baseline="0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 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Poppins"/>
                        <a:ea typeface="Lato Light" panose="020F0502020204030203" pitchFamily="34" charset="0"/>
                        <a:cs typeface="Mukta ExtraLight" panose="020B0000000000000000" pitchFamily="34" charset="77"/>
                      </a:endParaRP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Ricardo.Ortiz@fracht.com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+52 74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 4205 9680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103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68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8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Gustavo Avila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Administrative Assistant</a:t>
                      </a:r>
                    </a:p>
                    <a:p>
                      <a:pPr algn="ctr"/>
                      <a:endParaRPr lang="es-ES" sz="1100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Gustavo.Avila@fracht.com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+52 55 2102</a:t>
                      </a:r>
                      <a:r>
                        <a:rPr lang="es-MX" sz="1100" b="1" baseline="0" dirty="0">
                          <a:solidFill>
                            <a:schemeClr val="tx1"/>
                          </a:solidFill>
                        </a:rPr>
                        <a:t> 3700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681"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/>
                        <a:t>9</a:t>
                      </a:r>
                      <a:endParaRPr lang="es-ES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1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 pitchFamily="2" charset="77"/>
                          <a:ea typeface="League Spartan" charset="0"/>
                          <a:cs typeface="Poppins" pitchFamily="2" charset="77"/>
                        </a:rPr>
                        <a:t>Misrahim Fuentes  </a:t>
                      </a:r>
                    </a:p>
                    <a:p>
                      <a:endParaRPr lang="es-ES" sz="1100" dirty="0"/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Poppins"/>
                          <a:ea typeface="Lato Light" panose="020F0502020204030203" pitchFamily="34" charset="0"/>
                          <a:cs typeface="Mukta ExtraLight" panose="020B0000000000000000" pitchFamily="34" charset="77"/>
                        </a:rPr>
                        <a:t>Sales executive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Misrahim.Fuentes@fracht.com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+52 55 8016 2051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es-ES" sz="11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501" y="183839"/>
            <a:ext cx="3436229" cy="1822382"/>
          </a:xfrm>
          <a:prstGeom prst="rect">
            <a:avLst/>
          </a:prstGeom>
        </p:spPr>
      </p:pic>
      <p:sp>
        <p:nvSpPr>
          <p:cNvPr id="7" name="Entrada manual 6"/>
          <p:cNvSpPr/>
          <p:nvPr/>
        </p:nvSpPr>
        <p:spPr>
          <a:xfrm>
            <a:off x="3582731" y="183839"/>
            <a:ext cx="7781304" cy="1099320"/>
          </a:xfrm>
          <a:prstGeom prst="flowChartManualInp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s-ES" dirty="0"/>
              <a:t>Blvd. Adolfo López Mateos 1936, Col. </a:t>
            </a:r>
          </a:p>
          <a:p>
            <a:pPr algn="r"/>
            <a:r>
              <a:rPr lang="es-ES" dirty="0"/>
              <a:t>Los Alpes, Álvaro Obregón CDMX, 01010</a:t>
            </a:r>
          </a:p>
          <a:p>
            <a:pPr algn="r"/>
            <a:r>
              <a:rPr lang="es-ES" dirty="0"/>
              <a:t> PH: +52 55 1559 2960 , +52 55 2580 6162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4708268" y="1545406"/>
            <a:ext cx="5090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/>
              <a:t>Mexico Staff Directory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6034834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</TotalTime>
  <Words>329</Words>
  <Application>Microsoft Macintosh PowerPoint</Application>
  <PresentationFormat>Panorámica</PresentationFormat>
  <Paragraphs>104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</dc:creator>
  <cp:lastModifiedBy>Karina Lerma</cp:lastModifiedBy>
  <cp:revision>22</cp:revision>
  <dcterms:created xsi:type="dcterms:W3CDTF">2021-02-24T23:26:19Z</dcterms:created>
  <dcterms:modified xsi:type="dcterms:W3CDTF">2021-02-26T17:09:47Z</dcterms:modified>
</cp:coreProperties>
</file>