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0" r:id="rId2"/>
    <p:sldId id="262" r:id="rId3"/>
    <p:sldId id="285" r:id="rId4"/>
    <p:sldId id="266" r:id="rId5"/>
    <p:sldId id="310" r:id="rId6"/>
    <p:sldId id="311" r:id="rId7"/>
    <p:sldId id="292" r:id="rId8"/>
    <p:sldId id="307" r:id="rId9"/>
    <p:sldId id="296" r:id="rId10"/>
    <p:sldId id="297" r:id="rId11"/>
    <p:sldId id="298" r:id="rId12"/>
    <p:sldId id="309" r:id="rId13"/>
    <p:sldId id="300" r:id="rId14"/>
  </p:sldIdLst>
  <p:sldSz cx="12192000" cy="6858000"/>
  <p:notesSz cx="6805613" cy="99441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342"/>
    <a:srgbClr val="1B4472"/>
    <a:srgbClr val="8FAADC"/>
    <a:srgbClr val="6ABA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7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159C7-674A-437D-80A2-9F0A16701A1B}" type="datetimeFigureOut">
              <a:rPr lang="nl-BE" smtClean="0"/>
              <a:t>24/06/2016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353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EE5E8-3C19-4CA5-A0D0-5C205BF94E9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9673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F0DD-8CD9-4803-8134-9EFE4873F772}" type="datetimeFigureOut">
              <a:rPr lang="nl-BE" smtClean="0"/>
              <a:t>24/06/2016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147D-0320-4A95-A812-34191F1459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2819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F0DD-8CD9-4803-8134-9EFE4873F772}" type="datetimeFigureOut">
              <a:rPr lang="nl-BE" smtClean="0"/>
              <a:t>24/06/2016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147D-0320-4A95-A812-34191F1459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701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F0DD-8CD9-4803-8134-9EFE4873F772}" type="datetimeFigureOut">
              <a:rPr lang="nl-BE" smtClean="0"/>
              <a:t>24/06/2016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147D-0320-4A95-A812-34191F1459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287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F0DD-8CD9-4803-8134-9EFE4873F772}" type="datetimeFigureOut">
              <a:rPr lang="nl-BE" smtClean="0"/>
              <a:t>24/06/2016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147D-0320-4A95-A812-34191F1459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1722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F0DD-8CD9-4803-8134-9EFE4873F772}" type="datetimeFigureOut">
              <a:rPr lang="nl-BE" smtClean="0"/>
              <a:t>24/06/2016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147D-0320-4A95-A812-34191F1459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018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F0DD-8CD9-4803-8134-9EFE4873F772}" type="datetimeFigureOut">
              <a:rPr lang="nl-BE" smtClean="0"/>
              <a:t>24/06/2016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147D-0320-4A95-A812-34191F1459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714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F0DD-8CD9-4803-8134-9EFE4873F772}" type="datetimeFigureOut">
              <a:rPr lang="nl-BE" smtClean="0"/>
              <a:t>24/06/2016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147D-0320-4A95-A812-34191F1459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9885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F0DD-8CD9-4803-8134-9EFE4873F772}" type="datetimeFigureOut">
              <a:rPr lang="nl-BE" smtClean="0"/>
              <a:t>24/06/2016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147D-0320-4A95-A812-34191F1459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61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F0DD-8CD9-4803-8134-9EFE4873F772}" type="datetimeFigureOut">
              <a:rPr lang="nl-BE" smtClean="0"/>
              <a:t>24/06/2016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147D-0320-4A95-A812-34191F1459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3706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F0DD-8CD9-4803-8134-9EFE4873F772}" type="datetimeFigureOut">
              <a:rPr lang="nl-BE" smtClean="0"/>
              <a:t>24/06/2016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147D-0320-4A95-A812-34191F1459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511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F0DD-8CD9-4803-8134-9EFE4873F772}" type="datetimeFigureOut">
              <a:rPr lang="nl-BE" smtClean="0"/>
              <a:t>24/06/2016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147D-0320-4A95-A812-34191F1459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066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266700"/>
            <a:ext cx="10515600" cy="5275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7F0DD-8CD9-4803-8134-9EFE4873F772}" type="datetimeFigureOut">
              <a:rPr lang="nl-BE" smtClean="0"/>
              <a:t>24/06/2016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0147D-0320-4A95-A812-34191F145976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Rechthoek 6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6ABA3F"/>
          </a:solidFill>
          <a:ln>
            <a:solidFill>
              <a:srgbClr val="6ABA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 rot="16200000">
            <a:off x="-3257550" y="3257550"/>
            <a:ext cx="6858000" cy="342900"/>
          </a:xfrm>
          <a:prstGeom prst="rect">
            <a:avLst/>
          </a:prstGeom>
          <a:solidFill>
            <a:srgbClr val="1B4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 rot="18955748">
            <a:off x="622026" y="5482562"/>
            <a:ext cx="918900" cy="91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51" y="5447913"/>
            <a:ext cx="953450" cy="95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4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aluyckx@polytra.b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Rectangle 1083"/>
          <p:cNvSpPr txBox="1">
            <a:spLocks noChangeArrowheads="1"/>
          </p:cNvSpPr>
          <p:nvPr/>
        </p:nvSpPr>
        <p:spPr>
          <a:xfrm>
            <a:off x="8793162" y="277008"/>
            <a:ext cx="3148629" cy="568348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nl-NL" sz="2800" b="1" dirty="0">
              <a:solidFill>
                <a:srgbClr val="5DA342"/>
              </a:solidFill>
              <a:cs typeface="Arial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177" y="1"/>
            <a:ext cx="2020823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5559552" y="429861"/>
            <a:ext cx="524865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de-DE" sz="19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Services to Africa with the </a:t>
            </a:r>
            <a:r>
              <a:rPr lang="en-GB" altLang="de-DE" sz="1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FRACHT </a:t>
            </a:r>
            <a:r>
              <a:rPr lang="en-GB" altLang="de-DE" sz="19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Group</a:t>
            </a:r>
            <a:endParaRPr lang="de-CH" sz="1900" dirty="0"/>
          </a:p>
        </p:txBody>
      </p:sp>
    </p:spTree>
    <p:extLst>
      <p:ext uri="{BB962C8B-B14F-4D97-AF65-F5344CB8AC3E}">
        <p14:creationId xmlns:p14="http://schemas.microsoft.com/office/powerpoint/2010/main" val="4210393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08000" y="109058"/>
            <a:ext cx="10312400" cy="87314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l-BE" sz="4600" b="1" dirty="0">
                <a:solidFill>
                  <a:srgbClr val="1B4472"/>
                </a:solidFill>
                <a:cs typeface="Arial" charset="0"/>
              </a:rPr>
              <a:t>POLYTRA TANZANIA</a:t>
            </a:r>
            <a:endParaRPr lang="nl-NL" sz="4600" b="1" dirty="0">
              <a:solidFill>
                <a:srgbClr val="1B4472"/>
              </a:solidFill>
              <a:cs typeface="Arial" charset="0"/>
            </a:endParaRPr>
          </a:p>
        </p:txBody>
      </p:sp>
      <p:sp>
        <p:nvSpPr>
          <p:cNvPr id="15" name="Rectangle 3"/>
          <p:cNvSpPr/>
          <p:nvPr/>
        </p:nvSpPr>
        <p:spPr>
          <a:xfrm>
            <a:off x="507999" y="982206"/>
            <a:ext cx="823595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669F21"/>
              </a:buClr>
              <a:buFont typeface="Arial" pitchFamily="34" charset="0"/>
              <a:buChar char="•"/>
            </a:pPr>
            <a:r>
              <a:rPr lang="nl-BE" dirty="0">
                <a:solidFill>
                  <a:srgbClr val="002774"/>
                </a:solidFill>
              </a:rPr>
              <a:t>Own office with dedicated and experienced Personnel</a:t>
            </a:r>
          </a:p>
          <a:p>
            <a:pPr marL="285750" indent="-285750">
              <a:spcAft>
                <a:spcPts val="600"/>
              </a:spcAft>
              <a:buClr>
                <a:srgbClr val="669F21"/>
              </a:buClr>
              <a:buFont typeface="Arial" pitchFamily="34" charset="0"/>
              <a:buChar char="•"/>
            </a:pPr>
            <a:r>
              <a:rPr lang="nl-BE" dirty="0">
                <a:solidFill>
                  <a:srgbClr val="002774"/>
                </a:solidFill>
              </a:rPr>
              <a:t>Dedicated </a:t>
            </a:r>
            <a:r>
              <a:rPr lang="nl-BE" sz="1800" dirty="0">
                <a:solidFill>
                  <a:srgbClr val="002774"/>
                </a:solidFill>
              </a:rPr>
              <a:t>depot at Dar es Salaam</a:t>
            </a:r>
          </a:p>
          <a:p>
            <a:pPr marL="742950" lvl="1" indent="-285750">
              <a:spcAft>
                <a:spcPts val="600"/>
              </a:spcAft>
              <a:buClr>
                <a:srgbClr val="669F21"/>
              </a:buClr>
              <a:buFont typeface="Arial" pitchFamily="34" charset="0"/>
              <a:buChar char="•"/>
            </a:pPr>
            <a:r>
              <a:rPr lang="nl-BE" dirty="0">
                <a:solidFill>
                  <a:srgbClr val="002774"/>
                </a:solidFill>
              </a:rPr>
              <a:t>200 x 50 mtr – 10.000 m2 - Warehouses  +/- 2.800 m2</a:t>
            </a:r>
          </a:p>
          <a:p>
            <a:pPr marL="742950" lvl="1" indent="-285750">
              <a:spcAft>
                <a:spcPts val="600"/>
              </a:spcAft>
              <a:buClr>
                <a:srgbClr val="669F21"/>
              </a:buClr>
              <a:buFont typeface="Arial" pitchFamily="34" charset="0"/>
              <a:buChar char="•"/>
            </a:pPr>
            <a:r>
              <a:rPr lang="nl-BE" dirty="0">
                <a:solidFill>
                  <a:srgbClr val="002774"/>
                </a:solidFill>
              </a:rPr>
              <a:t>Fully fenced with security inside port area</a:t>
            </a:r>
          </a:p>
          <a:p>
            <a:pPr marL="285750" indent="-285750">
              <a:spcAft>
                <a:spcPts val="600"/>
              </a:spcAft>
              <a:buClr>
                <a:srgbClr val="669F21"/>
              </a:buClr>
              <a:buFont typeface="Arial" pitchFamily="34" charset="0"/>
              <a:buChar char="•"/>
            </a:pPr>
            <a:r>
              <a:rPr lang="nl-BE" sz="1800" dirty="0">
                <a:solidFill>
                  <a:srgbClr val="002774"/>
                </a:solidFill>
              </a:rPr>
              <a:t>Long term contract + strong relations with TPA (Tanzania Port Authorities) </a:t>
            </a:r>
          </a:p>
          <a:p>
            <a:pPr marL="285750" indent="-285750">
              <a:spcAft>
                <a:spcPts val="600"/>
              </a:spcAft>
              <a:buClr>
                <a:srgbClr val="669F21"/>
              </a:buClr>
              <a:buFont typeface="Arial" pitchFamily="34" charset="0"/>
              <a:buChar char="•"/>
            </a:pPr>
            <a:r>
              <a:rPr lang="nl-BE" dirty="0">
                <a:solidFill>
                  <a:srgbClr val="002774"/>
                </a:solidFill>
              </a:rPr>
              <a:t>Experience in big volume throughput for export </a:t>
            </a:r>
          </a:p>
          <a:p>
            <a:pPr marL="285750" indent="-285750">
              <a:spcAft>
                <a:spcPts val="600"/>
              </a:spcAft>
              <a:buClr>
                <a:srgbClr val="669F21"/>
              </a:buClr>
              <a:buFont typeface="Arial" pitchFamily="34" charset="0"/>
              <a:buChar char="•"/>
            </a:pPr>
            <a:r>
              <a:rPr lang="nl-BE" sz="1800" dirty="0">
                <a:solidFill>
                  <a:srgbClr val="002774"/>
                </a:solidFill>
              </a:rPr>
              <a:t>Experience in handling project cargo</a:t>
            </a:r>
            <a:r>
              <a:rPr lang="nl-BE" sz="1800" dirty="0"/>
              <a:t/>
            </a:r>
            <a:br>
              <a:rPr lang="nl-BE" sz="1800" dirty="0"/>
            </a:br>
            <a:endParaRPr lang="nl-BE" sz="1800" dirty="0"/>
          </a:p>
        </p:txBody>
      </p:sp>
      <p:pic>
        <p:nvPicPr>
          <p:cNvPr id="17" name="Picture 16" descr="DES old Nasaco WHS 8 cubicles - b 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9035" y="109058"/>
            <a:ext cx="4286280" cy="2196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kstvak 12"/>
          <p:cNvSpPr txBox="1"/>
          <p:nvPr/>
        </p:nvSpPr>
        <p:spPr>
          <a:xfrm>
            <a:off x="1035050" y="6156980"/>
            <a:ext cx="1012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POLYTRA African Offices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5169" y="2723115"/>
            <a:ext cx="4784608" cy="31897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446" y="4302764"/>
            <a:ext cx="2121408" cy="15910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189" y="3076881"/>
            <a:ext cx="2126980" cy="283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80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08000" y="109058"/>
            <a:ext cx="10312400" cy="87314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l-BE" sz="4600" b="1" dirty="0">
                <a:solidFill>
                  <a:srgbClr val="1B4472"/>
                </a:solidFill>
                <a:cs typeface="Arial" charset="0"/>
              </a:rPr>
              <a:t>SERVICES IN SOUTH AFRICA</a:t>
            </a:r>
            <a:endParaRPr lang="nl-NL" sz="4600" b="1" dirty="0">
              <a:solidFill>
                <a:srgbClr val="1B4472"/>
              </a:solidFill>
              <a:cs typeface="Arial" charset="0"/>
            </a:endParaRPr>
          </a:p>
        </p:txBody>
      </p:sp>
      <p:sp>
        <p:nvSpPr>
          <p:cNvPr id="4" name="Rectangle 14"/>
          <p:cNvSpPr/>
          <p:nvPr/>
        </p:nvSpPr>
        <p:spPr>
          <a:xfrm>
            <a:off x="1641448" y="2412996"/>
            <a:ext cx="53578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669F21"/>
              </a:buClr>
              <a:buFont typeface="Arial" pitchFamily="34" charset="0"/>
              <a:buChar char="•"/>
            </a:pPr>
            <a:r>
              <a:rPr lang="nl-BE" sz="1800" dirty="0">
                <a:solidFill>
                  <a:srgbClr val="002774"/>
                </a:solidFill>
              </a:rPr>
              <a:t>Co-Ownership with Polytra NV</a:t>
            </a:r>
          </a:p>
          <a:p>
            <a:pPr marL="285750" indent="-285750">
              <a:spcAft>
                <a:spcPts val="600"/>
              </a:spcAft>
              <a:buClr>
                <a:srgbClr val="669F21"/>
              </a:buClr>
              <a:buFont typeface="Arial" pitchFamily="34" charset="0"/>
              <a:buChar char="•"/>
            </a:pPr>
            <a:r>
              <a:rPr lang="nl-BE" sz="1800" dirty="0">
                <a:solidFill>
                  <a:srgbClr val="002774"/>
                </a:solidFill>
              </a:rPr>
              <a:t>Own office in Durban</a:t>
            </a:r>
          </a:p>
          <a:p>
            <a:pPr marL="285750" indent="-285750">
              <a:spcAft>
                <a:spcPts val="600"/>
              </a:spcAft>
              <a:buClr>
                <a:srgbClr val="669F21"/>
              </a:buClr>
              <a:buFont typeface="Arial" pitchFamily="34" charset="0"/>
              <a:buChar char="•"/>
            </a:pPr>
            <a:r>
              <a:rPr lang="nl-BE" sz="1800" dirty="0">
                <a:solidFill>
                  <a:srgbClr val="002774"/>
                </a:solidFill>
              </a:rPr>
              <a:t>Extensive experience beside standard cargo, in:</a:t>
            </a:r>
          </a:p>
          <a:p>
            <a:pPr marL="742950" lvl="1" indent="-285750">
              <a:spcAft>
                <a:spcPts val="600"/>
              </a:spcAft>
              <a:buClr>
                <a:srgbClr val="669F21"/>
              </a:buClr>
              <a:buFont typeface="Arial" pitchFamily="34" charset="0"/>
              <a:buChar char="•"/>
            </a:pPr>
            <a:r>
              <a:rPr lang="nl-BE" sz="1800" dirty="0">
                <a:solidFill>
                  <a:srgbClr val="002774"/>
                </a:solidFill>
              </a:rPr>
              <a:t>Bulk cargo</a:t>
            </a:r>
          </a:p>
          <a:p>
            <a:pPr marL="742950" lvl="1" indent="-285750">
              <a:spcAft>
                <a:spcPts val="600"/>
              </a:spcAft>
              <a:buClr>
                <a:srgbClr val="669F21"/>
              </a:buClr>
              <a:buFont typeface="Arial" pitchFamily="34" charset="0"/>
              <a:buChar char="•"/>
            </a:pPr>
            <a:r>
              <a:rPr lang="nl-BE" sz="1800" dirty="0">
                <a:solidFill>
                  <a:srgbClr val="002774"/>
                </a:solidFill>
              </a:rPr>
              <a:t>Project cargo</a:t>
            </a:r>
          </a:p>
          <a:p>
            <a:pPr marL="742950" lvl="1" indent="-285750">
              <a:spcAft>
                <a:spcPts val="600"/>
              </a:spcAft>
              <a:buClr>
                <a:srgbClr val="669F21"/>
              </a:buClr>
              <a:buFont typeface="Arial" pitchFamily="34" charset="0"/>
              <a:buChar char="•"/>
            </a:pPr>
            <a:r>
              <a:rPr lang="nl-BE" sz="1800" dirty="0">
                <a:solidFill>
                  <a:srgbClr val="002774"/>
                </a:solidFill>
              </a:rPr>
              <a:t>Specialised services</a:t>
            </a:r>
          </a:p>
          <a:p>
            <a:pPr marL="285750" indent="-285750">
              <a:spcAft>
                <a:spcPts val="600"/>
              </a:spcAft>
              <a:buClr>
                <a:srgbClr val="669F21"/>
              </a:buClr>
              <a:buFont typeface="Arial" pitchFamily="34" charset="0"/>
              <a:buChar char="•"/>
            </a:pPr>
            <a:r>
              <a:rPr lang="nl-BE" sz="1800" dirty="0">
                <a:solidFill>
                  <a:srgbClr val="002774"/>
                </a:solidFill>
              </a:rPr>
              <a:t>Sub-contracted agents in Zimbabwe, Botswana and Namibia</a:t>
            </a:r>
            <a:r>
              <a:rPr lang="nl-BE" sz="1800" dirty="0"/>
              <a:t/>
            </a:r>
            <a:br>
              <a:rPr lang="nl-BE" sz="1800" dirty="0"/>
            </a:br>
            <a:endParaRPr lang="nl-BE" sz="1800" dirty="0"/>
          </a:p>
        </p:txBody>
      </p:sp>
      <p:pic>
        <p:nvPicPr>
          <p:cNvPr id="5" name="Picture 11" descr="logo SAC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0548" y="982206"/>
            <a:ext cx="3810000" cy="1133475"/>
          </a:xfrm>
          <a:prstGeom prst="rect">
            <a:avLst/>
          </a:prstGeom>
        </p:spPr>
      </p:pic>
      <p:pic>
        <p:nvPicPr>
          <p:cNvPr id="6" name="Picture 19" descr="bulk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846" y="982206"/>
            <a:ext cx="2030727" cy="1952622"/>
          </a:xfrm>
          <a:prstGeom prst="rect">
            <a:avLst/>
          </a:prstGeom>
        </p:spPr>
      </p:pic>
      <p:pic>
        <p:nvPicPr>
          <p:cNvPr id="7" name="Picture 20" descr="project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072" y="3367090"/>
            <a:ext cx="2055501" cy="1976443"/>
          </a:xfrm>
          <a:prstGeom prst="rect">
            <a:avLst/>
          </a:prstGeom>
        </p:spPr>
      </p:pic>
      <p:sp>
        <p:nvSpPr>
          <p:cNvPr id="8" name="Tekstvak 12"/>
          <p:cNvSpPr txBox="1"/>
          <p:nvPr/>
        </p:nvSpPr>
        <p:spPr>
          <a:xfrm>
            <a:off x="1035050" y="6156980"/>
            <a:ext cx="1012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POLYTRA African Offices </a:t>
            </a:r>
          </a:p>
        </p:txBody>
      </p:sp>
    </p:spTree>
    <p:extLst>
      <p:ext uri="{BB962C8B-B14F-4D97-AF65-F5344CB8AC3E}">
        <p14:creationId xmlns:p14="http://schemas.microsoft.com/office/powerpoint/2010/main" val="2049569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08000" y="109058"/>
            <a:ext cx="10312400" cy="87314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l-BE" sz="4600" b="1" dirty="0">
                <a:solidFill>
                  <a:srgbClr val="1B4472"/>
                </a:solidFill>
                <a:cs typeface="Arial" charset="0"/>
              </a:rPr>
              <a:t>VARIOUS CORRIDORS TO OUR WAREHOUSE</a:t>
            </a:r>
            <a:endParaRPr lang="nl-NL" sz="4600" b="1" dirty="0">
              <a:solidFill>
                <a:srgbClr val="1B4472"/>
              </a:solidFill>
              <a:cs typeface="Arial" charset="0"/>
            </a:endParaRPr>
          </a:p>
        </p:txBody>
      </p:sp>
      <p:sp>
        <p:nvSpPr>
          <p:cNvPr id="14" name="Rectangle 3"/>
          <p:cNvSpPr/>
          <p:nvPr/>
        </p:nvSpPr>
        <p:spPr>
          <a:xfrm>
            <a:off x="742924" y="982206"/>
            <a:ext cx="7643866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669F21"/>
              </a:buClr>
              <a:buFont typeface="Arial" pitchFamily="34" charset="0"/>
              <a:buChar char="•"/>
            </a:pPr>
            <a:r>
              <a:rPr lang="nl-BE" sz="1600" dirty="0">
                <a:solidFill>
                  <a:srgbClr val="002774"/>
                </a:solidFill>
              </a:rPr>
              <a:t>Ex Walvis Bay – 1 or 2 border crossing – not many trucks</a:t>
            </a:r>
          </a:p>
          <a:p>
            <a:pPr marL="285750" indent="-285750">
              <a:spcAft>
                <a:spcPts val="600"/>
              </a:spcAft>
              <a:buClr>
                <a:srgbClr val="669F21"/>
              </a:buClr>
              <a:buFont typeface="Arial" pitchFamily="34" charset="0"/>
              <a:buChar char="•"/>
            </a:pPr>
            <a:r>
              <a:rPr lang="nl-BE" sz="1600" dirty="0">
                <a:solidFill>
                  <a:srgbClr val="002774"/>
                </a:solidFill>
              </a:rPr>
              <a:t>Ex Durban – 2 or 3 border crossings – plenty trucks</a:t>
            </a:r>
          </a:p>
          <a:p>
            <a:pPr marL="285750" indent="-285750">
              <a:spcAft>
                <a:spcPts val="600"/>
              </a:spcAft>
              <a:buClr>
                <a:srgbClr val="669F21"/>
              </a:buClr>
              <a:buFont typeface="Arial" pitchFamily="34" charset="0"/>
              <a:buChar char="•"/>
            </a:pPr>
            <a:r>
              <a:rPr lang="nl-BE" sz="1600" dirty="0">
                <a:solidFill>
                  <a:srgbClr val="002774"/>
                </a:solidFill>
              </a:rPr>
              <a:t>Ex Beira – 2 or 3 border crossings – not many trucks</a:t>
            </a:r>
          </a:p>
          <a:p>
            <a:pPr marL="285750" indent="-285750">
              <a:spcAft>
                <a:spcPts val="600"/>
              </a:spcAft>
              <a:buClr>
                <a:srgbClr val="669F21"/>
              </a:buClr>
              <a:buFont typeface="Arial" pitchFamily="34" charset="0"/>
              <a:buChar char="•"/>
            </a:pPr>
            <a:r>
              <a:rPr lang="nl-BE" sz="1600" dirty="0">
                <a:solidFill>
                  <a:srgbClr val="002774"/>
                </a:solidFill>
              </a:rPr>
              <a:t>Ex Dar es Salaam – 1 or 2 border crossing – plenty trucks</a:t>
            </a:r>
            <a:r>
              <a:rPr lang="nl-BE" sz="1800" dirty="0"/>
              <a:t/>
            </a:r>
            <a:br>
              <a:rPr lang="nl-BE" sz="1800" dirty="0"/>
            </a:br>
            <a:endParaRPr lang="nl-BE" sz="1800" dirty="0"/>
          </a:p>
        </p:txBody>
      </p:sp>
      <p:pic>
        <p:nvPicPr>
          <p:cNvPr id="17" name="Picture 24" descr="Polytra AFR corridors South ver 3 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2943" y="1413958"/>
            <a:ext cx="5726681" cy="40528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7344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55300" y="156774"/>
            <a:ext cx="3543549" cy="243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41122" y="403207"/>
            <a:ext cx="3207501" cy="246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68078" y="871308"/>
            <a:ext cx="3108441" cy="224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69669" y="2596154"/>
            <a:ext cx="2668039" cy="235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69684" y="3117852"/>
            <a:ext cx="3276465" cy="258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68078" y="3475042"/>
            <a:ext cx="3192454" cy="237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1925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856697"/>
            <a:ext cx="6025094" cy="4016339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1035050" y="6156980"/>
            <a:ext cx="1012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POLYTRA GROUP</a:t>
            </a:r>
          </a:p>
        </p:txBody>
      </p:sp>
      <p:sp>
        <p:nvSpPr>
          <p:cNvPr id="4" name="Rectangle 1083"/>
          <p:cNvSpPr txBox="1">
            <a:spLocks noChangeArrowheads="1"/>
          </p:cNvSpPr>
          <p:nvPr/>
        </p:nvSpPr>
        <p:spPr>
          <a:xfrm>
            <a:off x="1035050" y="50176"/>
            <a:ext cx="7737475" cy="11430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l-BE" sz="4800" b="1" dirty="0">
                <a:solidFill>
                  <a:srgbClr val="1B4472"/>
                </a:solidFill>
                <a:cs typeface="Arial" charset="0"/>
              </a:rPr>
              <a:t>POLYTRA GROUP</a:t>
            </a:r>
            <a:endParaRPr lang="nl-NL" sz="4800" b="1" dirty="0">
              <a:solidFill>
                <a:srgbClr val="1B4472"/>
              </a:solidFill>
              <a:cs typeface="Arial" charset="0"/>
            </a:endParaRPr>
          </a:p>
        </p:txBody>
      </p:sp>
      <p:sp>
        <p:nvSpPr>
          <p:cNvPr id="6" name="Rectangle 1087"/>
          <p:cNvSpPr>
            <a:spLocks noChangeArrowheads="1"/>
          </p:cNvSpPr>
          <p:nvPr/>
        </p:nvSpPr>
        <p:spPr bwMode="auto">
          <a:xfrm>
            <a:off x="396083" y="675606"/>
            <a:ext cx="832008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lnSpc>
                <a:spcPct val="125000"/>
              </a:lnSpc>
              <a:buClr>
                <a:srgbClr val="669F21"/>
              </a:buClr>
              <a:buFontTx/>
              <a:buChar char="•"/>
              <a:defRPr/>
            </a:pPr>
            <a:endParaRPr lang="en-US" sz="2000" b="1" dirty="0" smtClean="0">
              <a:solidFill>
                <a:srgbClr val="002774"/>
              </a:solidFill>
            </a:endParaRPr>
          </a:p>
          <a:p>
            <a:pPr marL="742950" lvl="1" indent="-285750">
              <a:lnSpc>
                <a:spcPct val="125000"/>
              </a:lnSpc>
              <a:buClr>
                <a:srgbClr val="669F21"/>
              </a:buClr>
              <a:buFontTx/>
              <a:buChar char="•"/>
              <a:defRPr/>
            </a:pPr>
            <a:r>
              <a:rPr lang="en-US" sz="2000" b="1" dirty="0" smtClean="0">
                <a:solidFill>
                  <a:srgbClr val="002774"/>
                </a:solidFill>
              </a:rPr>
              <a:t>Transport </a:t>
            </a:r>
            <a:r>
              <a:rPr lang="en-US" sz="2000" b="1" dirty="0">
                <a:solidFill>
                  <a:srgbClr val="002774"/>
                </a:solidFill>
              </a:rPr>
              <a:t>Engineering, </a:t>
            </a:r>
            <a:r>
              <a:rPr lang="en-US" sz="2000" b="1" dirty="0">
                <a:solidFill>
                  <a:srgbClr val="002774"/>
                </a:solidFill>
              </a:rPr>
              <a:t>Freight Forwarding </a:t>
            </a:r>
            <a:r>
              <a:rPr lang="en-US" sz="2000" dirty="0">
                <a:solidFill>
                  <a:srgbClr val="002774"/>
                </a:solidFill>
              </a:rPr>
              <a:t>and</a:t>
            </a:r>
            <a:r>
              <a:rPr lang="en-US" sz="2000" b="1" dirty="0">
                <a:solidFill>
                  <a:srgbClr val="002774"/>
                </a:solidFill>
              </a:rPr>
              <a:t> Customs </a:t>
            </a:r>
            <a:r>
              <a:rPr lang="en-US" sz="2000" b="1" dirty="0" smtClean="0">
                <a:solidFill>
                  <a:srgbClr val="002774"/>
                </a:solidFill>
              </a:rPr>
              <a:t>Brokerage </a:t>
            </a:r>
            <a:r>
              <a:rPr lang="nl-BE" sz="2000" dirty="0" smtClean="0">
                <a:solidFill>
                  <a:srgbClr val="002774"/>
                </a:solidFill>
              </a:rPr>
              <a:t>Since </a:t>
            </a:r>
            <a:r>
              <a:rPr lang="nl-BE" sz="2000" dirty="0">
                <a:solidFill>
                  <a:srgbClr val="002774"/>
                </a:solidFill>
              </a:rPr>
              <a:t>1974 with roots going back to 1816</a:t>
            </a:r>
          </a:p>
          <a:p>
            <a:pPr marL="742950" lvl="1" indent="-285750">
              <a:lnSpc>
                <a:spcPct val="125000"/>
              </a:lnSpc>
              <a:buClr>
                <a:srgbClr val="669F21"/>
              </a:buClr>
              <a:buFontTx/>
              <a:buChar char="•"/>
              <a:defRPr/>
            </a:pPr>
            <a:endParaRPr lang="nl-BE" sz="2000" dirty="0" smtClean="0">
              <a:solidFill>
                <a:srgbClr val="002774"/>
              </a:solidFill>
            </a:endParaRPr>
          </a:p>
          <a:p>
            <a:pPr marL="742950" lvl="1" indent="-285750">
              <a:lnSpc>
                <a:spcPct val="125000"/>
              </a:lnSpc>
              <a:buClr>
                <a:srgbClr val="669F21"/>
              </a:buClr>
              <a:buFontTx/>
              <a:buChar char="•"/>
              <a:defRPr/>
            </a:pPr>
            <a:r>
              <a:rPr lang="nl-BE" sz="2000" dirty="0" smtClean="0">
                <a:solidFill>
                  <a:srgbClr val="002774"/>
                </a:solidFill>
              </a:rPr>
              <a:t>Still </a:t>
            </a:r>
            <a:r>
              <a:rPr lang="nl-BE" sz="2000" dirty="0">
                <a:solidFill>
                  <a:srgbClr val="002774"/>
                </a:solidFill>
              </a:rPr>
              <a:t>100% family owned</a:t>
            </a:r>
          </a:p>
          <a:p>
            <a:pPr marL="742950" lvl="1" indent="-285750">
              <a:lnSpc>
                <a:spcPct val="125000"/>
              </a:lnSpc>
              <a:buClr>
                <a:srgbClr val="669F21"/>
              </a:buClr>
              <a:buFontTx/>
              <a:buChar char="•"/>
              <a:defRPr/>
            </a:pPr>
            <a:endParaRPr lang="nl-BE" sz="2000" dirty="0" smtClean="0">
              <a:solidFill>
                <a:srgbClr val="002774"/>
              </a:solidFill>
            </a:endParaRPr>
          </a:p>
          <a:p>
            <a:pPr marL="742950" lvl="1" indent="-285750">
              <a:lnSpc>
                <a:spcPct val="125000"/>
              </a:lnSpc>
              <a:buClr>
                <a:srgbClr val="669F21"/>
              </a:buClr>
              <a:buFontTx/>
              <a:buChar char="•"/>
              <a:defRPr/>
            </a:pPr>
            <a:r>
              <a:rPr lang="nl-BE" sz="2000" dirty="0" smtClean="0">
                <a:solidFill>
                  <a:srgbClr val="002774"/>
                </a:solidFill>
              </a:rPr>
              <a:t>Subsidiaries </a:t>
            </a:r>
            <a:r>
              <a:rPr lang="nl-BE" sz="2000" dirty="0">
                <a:solidFill>
                  <a:srgbClr val="002774"/>
                </a:solidFill>
              </a:rPr>
              <a:t>in Africa </a:t>
            </a:r>
            <a:endParaRPr lang="nl-BE" sz="1600" dirty="0">
              <a:solidFill>
                <a:srgbClr val="002774"/>
              </a:solidFill>
            </a:endParaRPr>
          </a:p>
          <a:p>
            <a:pPr marL="1143000" lvl="2" indent="-228600">
              <a:lnSpc>
                <a:spcPct val="125000"/>
              </a:lnSpc>
              <a:buClr>
                <a:srgbClr val="669F21"/>
              </a:buClr>
              <a:buFontTx/>
              <a:buChar char="•"/>
            </a:pPr>
            <a:r>
              <a:rPr lang="nl-BE" sz="2000" dirty="0">
                <a:solidFill>
                  <a:srgbClr val="002774"/>
                </a:solidFill>
              </a:rPr>
              <a:t>Polytra Congo (DRC)</a:t>
            </a:r>
          </a:p>
          <a:p>
            <a:pPr marL="1143000" lvl="2" indent="-228600">
              <a:lnSpc>
                <a:spcPct val="125000"/>
              </a:lnSpc>
              <a:buClr>
                <a:srgbClr val="669F21"/>
              </a:buClr>
              <a:buFontTx/>
              <a:buChar char="•"/>
            </a:pPr>
            <a:r>
              <a:rPr lang="nl-BE" sz="2000" dirty="0">
                <a:solidFill>
                  <a:srgbClr val="002774"/>
                </a:solidFill>
              </a:rPr>
              <a:t>Polytra Zambia</a:t>
            </a:r>
          </a:p>
          <a:p>
            <a:pPr marL="1143000" lvl="2" indent="-228600">
              <a:lnSpc>
                <a:spcPct val="125000"/>
              </a:lnSpc>
              <a:buClr>
                <a:srgbClr val="669F21"/>
              </a:buClr>
              <a:buFontTx/>
              <a:buChar char="•"/>
            </a:pPr>
            <a:r>
              <a:rPr lang="nl-BE" sz="2000" dirty="0">
                <a:solidFill>
                  <a:srgbClr val="002774"/>
                </a:solidFill>
              </a:rPr>
              <a:t>Polytra Tanzania</a:t>
            </a:r>
          </a:p>
          <a:p>
            <a:pPr marL="1143000" lvl="2" indent="-228600">
              <a:lnSpc>
                <a:spcPct val="125000"/>
              </a:lnSpc>
              <a:buClr>
                <a:srgbClr val="669F21"/>
              </a:buClr>
              <a:buFontTx/>
              <a:buChar char="•"/>
            </a:pPr>
            <a:r>
              <a:rPr lang="nl-BE" sz="2000" dirty="0">
                <a:solidFill>
                  <a:srgbClr val="002774"/>
                </a:solidFill>
              </a:rPr>
              <a:t>Southern Africa Cargo </a:t>
            </a:r>
            <a:r>
              <a:rPr lang="nl-BE" sz="2000" dirty="0" smtClean="0">
                <a:solidFill>
                  <a:srgbClr val="002774"/>
                </a:solidFill>
              </a:rPr>
              <a:t>Logistics</a:t>
            </a:r>
            <a:endParaRPr lang="nl-BE" sz="2000" dirty="0">
              <a:solidFill>
                <a:srgbClr val="0027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50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83"/>
          <p:cNvSpPr txBox="1">
            <a:spLocks noChangeArrowheads="1"/>
          </p:cNvSpPr>
          <p:nvPr/>
        </p:nvSpPr>
        <p:spPr>
          <a:xfrm>
            <a:off x="487365" y="142852"/>
            <a:ext cx="7737475" cy="11430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l-BE" sz="4800" b="1" dirty="0">
                <a:solidFill>
                  <a:srgbClr val="1B4472"/>
                </a:solidFill>
                <a:cs typeface="Arial" charset="0"/>
              </a:rPr>
              <a:t>POLYTRA IN AFRICA</a:t>
            </a:r>
            <a:endParaRPr lang="nl-NL" sz="4800" b="1" dirty="0">
              <a:solidFill>
                <a:srgbClr val="1B4472"/>
              </a:solidFill>
              <a:cs typeface="Arial" charset="0"/>
            </a:endParaRPr>
          </a:p>
        </p:txBody>
      </p:sp>
      <p:sp>
        <p:nvSpPr>
          <p:cNvPr id="3" name="Rectangle 1087"/>
          <p:cNvSpPr>
            <a:spLocks noChangeArrowheads="1"/>
          </p:cNvSpPr>
          <p:nvPr/>
        </p:nvSpPr>
        <p:spPr bwMode="auto">
          <a:xfrm>
            <a:off x="152299" y="990647"/>
            <a:ext cx="7899880" cy="465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125000"/>
              </a:lnSpc>
              <a:buClr>
                <a:srgbClr val="669F21"/>
              </a:buClr>
              <a:buFontTx/>
              <a:buChar char="•"/>
            </a:pPr>
            <a:endParaRPr lang="nl-BE" dirty="0" smtClean="0">
              <a:solidFill>
                <a:srgbClr val="002774"/>
              </a:solidFill>
            </a:endParaRPr>
          </a:p>
          <a:p>
            <a:pPr marL="742950" lvl="1" indent="-285750">
              <a:lnSpc>
                <a:spcPct val="125000"/>
              </a:lnSpc>
              <a:buClr>
                <a:srgbClr val="669F21"/>
              </a:buClr>
              <a:buFontTx/>
              <a:buChar char="•"/>
            </a:pPr>
            <a:r>
              <a:rPr lang="nl-BE" dirty="0" smtClean="0">
                <a:solidFill>
                  <a:srgbClr val="002774"/>
                </a:solidFill>
              </a:rPr>
              <a:t>Present </a:t>
            </a:r>
            <a:r>
              <a:rPr lang="nl-BE" dirty="0">
                <a:solidFill>
                  <a:srgbClr val="002774"/>
                </a:solidFill>
              </a:rPr>
              <a:t>in Africa since 1974</a:t>
            </a:r>
          </a:p>
          <a:p>
            <a:pPr marL="742950" lvl="1" indent="-285750">
              <a:lnSpc>
                <a:spcPct val="125000"/>
              </a:lnSpc>
              <a:buClr>
                <a:srgbClr val="669F21"/>
              </a:buClr>
              <a:buFontTx/>
              <a:buChar char="•"/>
            </a:pPr>
            <a:r>
              <a:rPr lang="nl-BE" dirty="0">
                <a:solidFill>
                  <a:srgbClr val="002774"/>
                </a:solidFill>
              </a:rPr>
              <a:t>100% owned by Polytra NV, Belgium (EU)</a:t>
            </a:r>
          </a:p>
          <a:p>
            <a:pPr marL="742950" lvl="1" indent="-285750">
              <a:lnSpc>
                <a:spcPct val="125000"/>
              </a:lnSpc>
              <a:buClr>
                <a:srgbClr val="669F21"/>
              </a:buClr>
              <a:buFontTx/>
              <a:buChar char="•"/>
            </a:pPr>
            <a:r>
              <a:rPr lang="nl-BE" dirty="0">
                <a:solidFill>
                  <a:srgbClr val="002774"/>
                </a:solidFill>
              </a:rPr>
              <a:t>+ 120,000 MT / annum</a:t>
            </a:r>
          </a:p>
          <a:p>
            <a:pPr marL="742950" lvl="1" indent="-285750">
              <a:lnSpc>
                <a:spcPct val="125000"/>
              </a:lnSpc>
              <a:buClr>
                <a:srgbClr val="669F21"/>
              </a:buClr>
              <a:buFontTx/>
              <a:buChar char="•"/>
            </a:pPr>
            <a:endParaRPr lang="nl-BE" dirty="0" smtClean="0">
              <a:solidFill>
                <a:srgbClr val="002774"/>
              </a:solidFill>
            </a:endParaRPr>
          </a:p>
          <a:p>
            <a:pPr marL="742950" lvl="1" indent="-285750">
              <a:lnSpc>
                <a:spcPct val="125000"/>
              </a:lnSpc>
              <a:buClr>
                <a:srgbClr val="669F21"/>
              </a:buClr>
              <a:buFontTx/>
              <a:buChar char="•"/>
            </a:pPr>
            <a:r>
              <a:rPr lang="nl-BE" dirty="0" smtClean="0">
                <a:solidFill>
                  <a:srgbClr val="002774"/>
                </a:solidFill>
              </a:rPr>
              <a:t>Currently </a:t>
            </a:r>
            <a:r>
              <a:rPr lang="nl-BE" dirty="0">
                <a:solidFill>
                  <a:srgbClr val="002774"/>
                </a:solidFill>
              </a:rPr>
              <a:t>own offices in</a:t>
            </a:r>
          </a:p>
          <a:p>
            <a:pPr marL="1143000" lvl="2" indent="-228600">
              <a:lnSpc>
                <a:spcPct val="125000"/>
              </a:lnSpc>
              <a:buClr>
                <a:srgbClr val="669F21"/>
              </a:buClr>
              <a:buFontTx/>
              <a:buChar char="•"/>
            </a:pPr>
            <a:r>
              <a:rPr lang="nl-BE" sz="1600" dirty="0">
                <a:solidFill>
                  <a:srgbClr val="002774"/>
                </a:solidFill>
              </a:rPr>
              <a:t> </a:t>
            </a:r>
            <a:r>
              <a:rPr lang="nl-BE" dirty="0">
                <a:solidFill>
                  <a:srgbClr val="002774"/>
                </a:solidFill>
              </a:rPr>
              <a:t>5 DR Congo (Kolwezi, Lubumbashi, Kasumbalesa, Kinshasa, Matadi)</a:t>
            </a:r>
          </a:p>
          <a:p>
            <a:pPr marL="1143000" lvl="2" indent="-228600">
              <a:lnSpc>
                <a:spcPct val="125000"/>
              </a:lnSpc>
              <a:buClr>
                <a:srgbClr val="669F21"/>
              </a:buClr>
              <a:buFontTx/>
              <a:buChar char="•"/>
            </a:pPr>
            <a:r>
              <a:rPr lang="nl-BE" dirty="0">
                <a:solidFill>
                  <a:srgbClr val="002774"/>
                </a:solidFill>
              </a:rPr>
              <a:t> 1 Zambia (Ndola)</a:t>
            </a:r>
          </a:p>
          <a:p>
            <a:pPr marL="1143000" lvl="2" indent="-228600">
              <a:lnSpc>
                <a:spcPct val="125000"/>
              </a:lnSpc>
              <a:buClr>
                <a:srgbClr val="669F21"/>
              </a:buClr>
              <a:buFontTx/>
              <a:buChar char="•"/>
            </a:pPr>
            <a:r>
              <a:rPr lang="nl-BE" dirty="0">
                <a:solidFill>
                  <a:srgbClr val="002774"/>
                </a:solidFill>
              </a:rPr>
              <a:t> 1 South Africa (Durban)</a:t>
            </a:r>
          </a:p>
          <a:p>
            <a:pPr marL="1143000" lvl="2" indent="-228600">
              <a:lnSpc>
                <a:spcPct val="125000"/>
              </a:lnSpc>
              <a:buClr>
                <a:srgbClr val="669F21"/>
              </a:buClr>
              <a:buFontTx/>
              <a:buChar char="•"/>
            </a:pPr>
            <a:r>
              <a:rPr lang="nl-BE" dirty="0">
                <a:solidFill>
                  <a:srgbClr val="002774"/>
                </a:solidFill>
              </a:rPr>
              <a:t> 1 Tanzania (Dar es Salaam)</a:t>
            </a:r>
          </a:p>
          <a:p>
            <a:pPr marL="685800" lvl="1" indent="-228600">
              <a:lnSpc>
                <a:spcPct val="125000"/>
              </a:lnSpc>
              <a:buClr>
                <a:srgbClr val="669F21"/>
              </a:buClr>
              <a:buFontTx/>
              <a:buChar char="•"/>
            </a:pPr>
            <a:r>
              <a:rPr lang="nl-BE" dirty="0">
                <a:solidFill>
                  <a:srgbClr val="002774"/>
                </a:solidFill>
              </a:rPr>
              <a:t> Staff around 100 Fixed employees </a:t>
            </a:r>
          </a:p>
        </p:txBody>
      </p:sp>
      <p:pic>
        <p:nvPicPr>
          <p:cNvPr id="4" name="Picture 9" descr="Southern Africa offices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3982" y="246705"/>
            <a:ext cx="4505671" cy="55663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0714" y="1548987"/>
            <a:ext cx="274126" cy="274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614" y="2436092"/>
            <a:ext cx="274126" cy="274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551" y="2677008"/>
            <a:ext cx="274126" cy="2741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049" y="2161966"/>
            <a:ext cx="274126" cy="274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4619" y="5092135"/>
            <a:ext cx="274126" cy="27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45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83"/>
          <p:cNvSpPr txBox="1">
            <a:spLocks noChangeArrowheads="1"/>
          </p:cNvSpPr>
          <p:nvPr/>
        </p:nvSpPr>
        <p:spPr>
          <a:xfrm>
            <a:off x="487365" y="142852"/>
            <a:ext cx="7737475" cy="11430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l-BE" sz="4800" b="1" dirty="0">
                <a:solidFill>
                  <a:srgbClr val="1B4472"/>
                </a:solidFill>
                <a:cs typeface="Arial" charset="0"/>
              </a:rPr>
              <a:t>POLYTRA AFRICA</a:t>
            </a:r>
            <a:endParaRPr lang="nl-NL" sz="4800" b="1" dirty="0">
              <a:solidFill>
                <a:srgbClr val="1B4472"/>
              </a:solidFill>
              <a:cs typeface="Arial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92141" y="862766"/>
            <a:ext cx="11114084" cy="58087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indent="-285750">
              <a:lnSpc>
                <a:spcPct val="150000"/>
              </a:lnSpc>
              <a:spcAft>
                <a:spcPts val="600"/>
              </a:spcAft>
              <a:buClr>
                <a:srgbClr val="669F21"/>
              </a:buClr>
              <a:defRPr/>
            </a:pPr>
            <a:r>
              <a:rPr lang="en-US" dirty="0">
                <a:solidFill>
                  <a:srgbClr val="002774"/>
                </a:solidFill>
              </a:rPr>
              <a:t>Become </a:t>
            </a:r>
            <a:r>
              <a:rPr lang="en-US" b="1" dirty="0">
                <a:solidFill>
                  <a:srgbClr val="002774"/>
                </a:solidFill>
              </a:rPr>
              <a:t>THE</a:t>
            </a:r>
            <a:r>
              <a:rPr lang="en-US" dirty="0">
                <a:solidFill>
                  <a:srgbClr val="002774"/>
                </a:solidFill>
              </a:rPr>
              <a:t> reference for African Logistics by providing personalized services to every client.   </a:t>
            </a:r>
            <a:endParaRPr lang="nl-BE" dirty="0">
              <a:solidFill>
                <a:srgbClr val="002774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11920" y="1782407"/>
            <a:ext cx="4071938" cy="368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669F21"/>
              </a:buClr>
              <a:buFont typeface="Arial" pitchFamily="34" charset="0"/>
              <a:buChar char="•"/>
            </a:pPr>
            <a:r>
              <a:rPr lang="nl-BE" sz="1800" b="1" i="1" dirty="0">
                <a:solidFill>
                  <a:srgbClr val="669F21"/>
                </a:solidFill>
              </a:rPr>
              <a:t>Customs clearing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669F21"/>
              </a:buClr>
              <a:buFont typeface="Arial" pitchFamily="34" charset="0"/>
              <a:buChar char="•"/>
            </a:pPr>
            <a:r>
              <a:rPr lang="nl-BE" sz="1800" b="1" i="1" dirty="0">
                <a:solidFill>
                  <a:srgbClr val="669F21"/>
                </a:solidFill>
              </a:rPr>
              <a:t>Ocean/Air freight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669F21"/>
              </a:buClr>
              <a:buFont typeface="Arial" pitchFamily="34" charset="0"/>
              <a:buChar char="•"/>
            </a:pPr>
            <a:r>
              <a:rPr lang="nl-BE" sz="1800" b="1" i="1" dirty="0">
                <a:solidFill>
                  <a:srgbClr val="669F21"/>
                </a:solidFill>
              </a:rPr>
              <a:t>Handling/Warehousing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669F21"/>
              </a:buClr>
              <a:buFont typeface="Arial" pitchFamily="34" charset="0"/>
              <a:buChar char="•"/>
            </a:pPr>
            <a:r>
              <a:rPr lang="nl-BE" sz="1800" b="1" i="1" dirty="0">
                <a:solidFill>
                  <a:srgbClr val="669F21"/>
                </a:solidFill>
              </a:rPr>
              <a:t>Inland Container Terminal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669F21"/>
              </a:buClr>
              <a:buFont typeface="Arial" pitchFamily="34" charset="0"/>
              <a:buChar char="•"/>
            </a:pPr>
            <a:r>
              <a:rPr lang="nl-BE" sz="1800" b="1" i="1" dirty="0">
                <a:solidFill>
                  <a:srgbClr val="669F21"/>
                </a:solidFill>
              </a:rPr>
              <a:t>Road / Rail / Barge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669F21"/>
              </a:buClr>
              <a:buFont typeface="Arial" pitchFamily="34" charset="0"/>
              <a:buChar char="•"/>
            </a:pPr>
            <a:r>
              <a:rPr lang="nl-BE" sz="1800" b="1" i="1" dirty="0">
                <a:solidFill>
                  <a:srgbClr val="669F21"/>
                </a:solidFill>
              </a:rPr>
              <a:t>Projects &amp; engineering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669F21"/>
              </a:buClr>
              <a:buFont typeface="Arial" pitchFamily="34" charset="0"/>
              <a:buChar char="•"/>
            </a:pPr>
            <a:r>
              <a:rPr lang="nl-BE" sz="1800" b="1" i="1" dirty="0">
                <a:solidFill>
                  <a:srgbClr val="669F21"/>
                </a:solidFill>
              </a:rPr>
              <a:t>Husbandry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669F21"/>
              </a:buClr>
              <a:buFont typeface="Arial" pitchFamily="34" charset="0"/>
              <a:buChar char="•"/>
            </a:pPr>
            <a:endParaRPr lang="nl-BE" sz="2000" dirty="0">
              <a:solidFill>
                <a:srgbClr val="669F2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944800" y="2394001"/>
            <a:ext cx="6909639" cy="246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lnSpc>
                <a:spcPct val="150000"/>
              </a:lnSpc>
              <a:buClr>
                <a:srgbClr val="669F21"/>
              </a:buClr>
              <a:buFont typeface="Arial" pitchFamily="34" charset="0"/>
              <a:buChar char="•"/>
              <a:defRPr/>
            </a:pPr>
            <a:r>
              <a:rPr lang="nl-BE" sz="1600" b="1" kern="0" dirty="0">
                <a:solidFill>
                  <a:srgbClr val="002774"/>
                </a:solidFill>
              </a:rPr>
              <a:t>Experienced and on the ground Managment and Supervision   </a:t>
            </a:r>
            <a:r>
              <a:rPr lang="nl-BE" sz="1600" kern="0" dirty="0">
                <a:solidFill>
                  <a:srgbClr val="002774"/>
                </a:solidFill>
              </a:rPr>
              <a:t>  </a:t>
            </a:r>
          </a:p>
          <a:p>
            <a:pPr marL="285750" indent="-285750">
              <a:lnSpc>
                <a:spcPct val="150000"/>
              </a:lnSpc>
              <a:buClr>
                <a:srgbClr val="669F21"/>
              </a:buClr>
              <a:buFont typeface="Arial" pitchFamily="34" charset="0"/>
              <a:buChar char="•"/>
              <a:defRPr/>
            </a:pPr>
            <a:r>
              <a:rPr lang="nl-BE" sz="1600" b="1" kern="0" dirty="0">
                <a:solidFill>
                  <a:srgbClr val="002774"/>
                </a:solidFill>
              </a:rPr>
              <a:t>Customized, tailored,  cost-effective and timely </a:t>
            </a:r>
            <a:r>
              <a:rPr lang="nl-BE" sz="1600" kern="0" dirty="0">
                <a:solidFill>
                  <a:srgbClr val="002774"/>
                </a:solidFill>
              </a:rPr>
              <a:t>Solutions  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Clr>
                <a:srgbClr val="669F21"/>
              </a:buClr>
              <a:buFont typeface="Arial" pitchFamily="34" charset="0"/>
              <a:buChar char="•"/>
              <a:defRPr/>
            </a:pPr>
            <a:r>
              <a:rPr lang="nl-BE" sz="1600" b="1" kern="0" dirty="0">
                <a:solidFill>
                  <a:srgbClr val="002774"/>
                </a:solidFill>
                <a:latin typeface="+mn-lt"/>
                <a:ea typeface="+mn-ea"/>
              </a:rPr>
              <a:t>One-stop</a:t>
            </a:r>
            <a:r>
              <a:rPr lang="nl-BE" sz="1600" b="1" kern="0" dirty="0">
                <a:solidFill>
                  <a:srgbClr val="002774"/>
                </a:solidFill>
              </a:rPr>
              <a:t>-</a:t>
            </a:r>
            <a:r>
              <a:rPr lang="nl-BE" sz="1600" b="1" kern="0" dirty="0">
                <a:solidFill>
                  <a:srgbClr val="002774"/>
                </a:solidFill>
                <a:latin typeface="+mn-lt"/>
                <a:ea typeface="+mn-ea"/>
              </a:rPr>
              <a:t>shop </a:t>
            </a:r>
            <a:r>
              <a:rPr lang="nl-BE" sz="1600" kern="0" dirty="0">
                <a:solidFill>
                  <a:srgbClr val="002774"/>
                </a:solidFill>
              </a:rPr>
              <a:t>S</a:t>
            </a:r>
            <a:r>
              <a:rPr lang="nl-BE" sz="1600" kern="0" dirty="0">
                <a:solidFill>
                  <a:srgbClr val="002774"/>
                </a:solidFill>
                <a:latin typeface="+mn-lt"/>
                <a:ea typeface="+mn-ea"/>
              </a:rPr>
              <a:t>olutions</a:t>
            </a:r>
          </a:p>
          <a:p>
            <a:pPr marL="285750" indent="-285750">
              <a:lnSpc>
                <a:spcPct val="150000"/>
              </a:lnSpc>
              <a:buClr>
                <a:srgbClr val="669F21"/>
              </a:buClr>
              <a:buFont typeface="Arial" pitchFamily="34" charset="0"/>
              <a:buChar char="•"/>
              <a:defRPr/>
            </a:pPr>
            <a:r>
              <a:rPr lang="nl-BE" sz="1600" b="1" kern="0" dirty="0">
                <a:solidFill>
                  <a:srgbClr val="002774"/>
                </a:solidFill>
              </a:rPr>
              <a:t>Continuous improvement  </a:t>
            </a:r>
            <a:r>
              <a:rPr lang="nl-BE" sz="1600" kern="0" dirty="0">
                <a:solidFill>
                  <a:srgbClr val="002774"/>
                </a:solidFill>
              </a:rPr>
              <a:t>through market follow-up, best practice sharing and location &amp; routing studies.</a:t>
            </a:r>
          </a:p>
          <a:p>
            <a:pPr marL="285750" indent="-285750">
              <a:lnSpc>
                <a:spcPct val="150000"/>
              </a:lnSpc>
              <a:buClr>
                <a:srgbClr val="669F21"/>
              </a:buClr>
              <a:buFont typeface="Arial" pitchFamily="34" charset="0"/>
              <a:buChar char="•"/>
              <a:defRPr/>
            </a:pPr>
            <a:r>
              <a:rPr lang="nl-BE" sz="1600" b="1" kern="0" dirty="0">
                <a:solidFill>
                  <a:srgbClr val="002774"/>
                </a:solidFill>
              </a:rPr>
              <a:t>Neutral</a:t>
            </a:r>
            <a:r>
              <a:rPr lang="nl-BE" sz="1600" kern="0" dirty="0">
                <a:solidFill>
                  <a:srgbClr val="002774"/>
                </a:solidFill>
              </a:rPr>
              <a:t> transportation sourcing </a:t>
            </a:r>
          </a:p>
        </p:txBody>
      </p:sp>
      <p:sp>
        <p:nvSpPr>
          <p:cNvPr id="6" name="Rechteraccolade 12"/>
          <p:cNvSpPr>
            <a:spLocks/>
          </p:cNvSpPr>
          <p:nvPr/>
        </p:nvSpPr>
        <p:spPr bwMode="auto">
          <a:xfrm>
            <a:off x="4070352" y="1698085"/>
            <a:ext cx="285750" cy="3857625"/>
          </a:xfrm>
          <a:prstGeom prst="rightBrace">
            <a:avLst>
              <a:gd name="adj1" fmla="val 8313"/>
              <a:gd name="adj2" fmla="val 50000"/>
            </a:avLst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BE" sz="1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950" y="1782407"/>
            <a:ext cx="717940" cy="4731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286" y="2255595"/>
            <a:ext cx="639604" cy="5436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35380" y="2773031"/>
            <a:ext cx="735510" cy="465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23728" y="3358285"/>
            <a:ext cx="454719" cy="3328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789" y="3810924"/>
            <a:ext cx="434658" cy="3952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810" y="4329238"/>
            <a:ext cx="322637" cy="352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69" y="4778411"/>
            <a:ext cx="398578" cy="53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26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25565" y="831917"/>
            <a:ext cx="10866435" cy="5425191"/>
          </a:xfrm>
        </p:spPr>
        <p:txBody>
          <a:bodyPr>
            <a:normAutofit/>
          </a:bodyPr>
          <a:lstStyle/>
          <a:p>
            <a:r>
              <a:rPr lang="nl-BE" sz="1800" b="1" dirty="0"/>
              <a:t>Antwerp HQ : </a:t>
            </a:r>
          </a:p>
          <a:p>
            <a:endParaRPr lang="nl-BE" sz="300" b="1" dirty="0"/>
          </a:p>
          <a:p>
            <a:pPr lvl="2"/>
            <a:r>
              <a:rPr lang="nl-BE" sz="1400" b="1" dirty="0"/>
              <a:t>Head of BD </a:t>
            </a:r>
            <a:r>
              <a:rPr lang="nl-BE" sz="1400" dirty="0"/>
              <a:t>: Amaury Luyckx (Tel: + 32 3 205 04 73 | Cell: +32 472 18 92 74 </a:t>
            </a:r>
            <a:r>
              <a:rPr lang="nl-BE" sz="1400" dirty="0" smtClean="0"/>
              <a:t>)</a:t>
            </a:r>
            <a:endParaRPr lang="nl-BE" sz="1400" dirty="0"/>
          </a:p>
          <a:p>
            <a:pPr lvl="2"/>
            <a:r>
              <a:rPr lang="nl-BE" sz="1400" b="1" dirty="0"/>
              <a:t>Address</a:t>
            </a:r>
            <a:r>
              <a:rPr lang="nl-BE" sz="1400" dirty="0"/>
              <a:t> : Potvlietlaan 7 | 2600 Berchem | Antwerp | Belgium</a:t>
            </a:r>
            <a:endParaRPr lang="nl-BE" sz="1400" b="1" dirty="0"/>
          </a:p>
          <a:p>
            <a:pPr lvl="2"/>
            <a:r>
              <a:rPr lang="nl-BE" sz="1400" b="1" dirty="0"/>
              <a:t>Email</a:t>
            </a:r>
            <a:r>
              <a:rPr lang="nl-BE" sz="1800" dirty="0"/>
              <a:t>: </a:t>
            </a:r>
            <a:r>
              <a:rPr lang="nl-BE" sz="1400" dirty="0">
                <a:hlinkClick r:id="rId2"/>
              </a:rPr>
              <a:t>aluyckx@polytra.be</a:t>
            </a:r>
            <a:r>
              <a:rPr lang="nl-BE" sz="1400" dirty="0"/>
              <a:t> </a:t>
            </a:r>
          </a:p>
          <a:p>
            <a:pPr marL="914400" lvl="2" indent="0">
              <a:buNone/>
            </a:pPr>
            <a:endParaRPr lang="nl-BE" sz="1800" b="1" dirty="0"/>
          </a:p>
          <a:p>
            <a:r>
              <a:rPr lang="nl-BE" sz="1800" b="1" dirty="0"/>
              <a:t>DRC - Kinshasa – Matadi : </a:t>
            </a:r>
          </a:p>
          <a:p>
            <a:pPr lvl="2"/>
            <a:r>
              <a:rPr lang="nl-BE" sz="1400" b="1" dirty="0"/>
              <a:t>Manager</a:t>
            </a:r>
            <a:r>
              <a:rPr lang="nl-BE" sz="1400" dirty="0"/>
              <a:t> : Marc Blampain (Cell: +243 858 182 222)</a:t>
            </a:r>
          </a:p>
          <a:p>
            <a:pPr lvl="2"/>
            <a:r>
              <a:rPr lang="nl-BE" sz="1400" b="1" dirty="0"/>
              <a:t>Address</a:t>
            </a:r>
            <a:r>
              <a:rPr lang="nl-BE" sz="1400" dirty="0"/>
              <a:t> : Concession Gombe River - Avenue des Forces Armées Congolaises -1022 | Gombe | Kinshasa | R.D. Congo</a:t>
            </a:r>
          </a:p>
          <a:p>
            <a:pPr lvl="2"/>
            <a:r>
              <a:rPr lang="nl-BE" sz="1400" b="1" dirty="0"/>
              <a:t>Email</a:t>
            </a:r>
            <a:r>
              <a:rPr lang="nl-BE" sz="1800" dirty="0"/>
              <a:t>: </a:t>
            </a:r>
            <a:r>
              <a:rPr lang="nl-BE" sz="1400" dirty="0"/>
              <a:t>mblampain@polytra.be </a:t>
            </a:r>
          </a:p>
          <a:p>
            <a:pPr lvl="2"/>
            <a:endParaRPr lang="nl-BE" sz="1200" dirty="0"/>
          </a:p>
          <a:p>
            <a:r>
              <a:rPr lang="nl-BE" sz="2000" b="1" dirty="0"/>
              <a:t>DRC - Katanga - Lubumbashi : </a:t>
            </a:r>
          </a:p>
          <a:p>
            <a:pPr lvl="2"/>
            <a:r>
              <a:rPr lang="nl-BE" sz="1400" b="1" dirty="0"/>
              <a:t>Commercial Manager : </a:t>
            </a:r>
            <a:r>
              <a:rPr lang="nl-BE" sz="1400" dirty="0"/>
              <a:t>George Iannou (</a:t>
            </a:r>
            <a:r>
              <a:rPr lang="fr-FR" sz="1400" dirty="0"/>
              <a:t>SA </a:t>
            </a:r>
            <a:r>
              <a:rPr lang="fr-FR" sz="1400" dirty="0" err="1"/>
              <a:t>Cell</a:t>
            </a:r>
            <a:r>
              <a:rPr lang="fr-FR" sz="1400" dirty="0"/>
              <a:t>: + 27 72 432 45 04 // DRC </a:t>
            </a:r>
            <a:r>
              <a:rPr lang="fr-FR" sz="1400" dirty="0" err="1"/>
              <a:t>Cell</a:t>
            </a:r>
            <a:r>
              <a:rPr lang="fr-FR" sz="1400" dirty="0"/>
              <a:t>: +243 99 88 999 69 ) </a:t>
            </a:r>
            <a:endParaRPr lang="nl-BE" sz="1400" dirty="0"/>
          </a:p>
          <a:p>
            <a:pPr lvl="2"/>
            <a:r>
              <a:rPr lang="nl-BE" sz="1400" b="1" dirty="0"/>
              <a:t>Ops Manager : </a:t>
            </a:r>
            <a:r>
              <a:rPr lang="nl-BE" sz="1400" dirty="0"/>
              <a:t>Serge Kasongo (Cell</a:t>
            </a:r>
            <a:r>
              <a:rPr lang="nl-BE" sz="1400" b="1" dirty="0"/>
              <a:t>: </a:t>
            </a:r>
            <a:r>
              <a:rPr lang="nl-BE" sz="1400" dirty="0"/>
              <a:t>+243 997 023 190) </a:t>
            </a:r>
          </a:p>
          <a:p>
            <a:pPr lvl="2"/>
            <a:r>
              <a:rPr lang="nl-BE" sz="1400" b="1" dirty="0"/>
              <a:t>Address : </a:t>
            </a:r>
            <a:r>
              <a:rPr lang="nl-BE" sz="1400" dirty="0"/>
              <a:t>Avenue Luvua 1 | Lubumbashi | D.R. Congo</a:t>
            </a:r>
          </a:p>
          <a:p>
            <a:pPr lvl="2"/>
            <a:r>
              <a:rPr lang="nl-BE" sz="1400" b="1" dirty="0"/>
              <a:t>Email: : </a:t>
            </a:r>
            <a:r>
              <a:rPr lang="nl-BE" sz="1400" dirty="0"/>
              <a:t>gioannou@polytra.be</a:t>
            </a:r>
            <a:r>
              <a:rPr lang="nl-BE" sz="1400" b="1" dirty="0"/>
              <a:t> // </a:t>
            </a:r>
            <a:r>
              <a:rPr lang="nl-BE" sz="1400" dirty="0"/>
              <a:t>skasongo@polytra.be </a:t>
            </a:r>
            <a:endParaRPr lang="nl-BE" sz="1600" dirty="0"/>
          </a:p>
          <a:p>
            <a:pPr marL="914400" lvl="2" indent="0">
              <a:buNone/>
            </a:pPr>
            <a:endParaRPr lang="nl-BE" sz="2000" b="1" dirty="0"/>
          </a:p>
        </p:txBody>
      </p:sp>
      <p:sp>
        <p:nvSpPr>
          <p:cNvPr id="4" name="Rectangle 1083"/>
          <p:cNvSpPr txBox="1">
            <a:spLocks noChangeArrowheads="1"/>
          </p:cNvSpPr>
          <p:nvPr/>
        </p:nvSpPr>
        <p:spPr>
          <a:xfrm>
            <a:off x="487365" y="142852"/>
            <a:ext cx="7010715" cy="440871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l-BE" sz="2800" b="1" dirty="0">
                <a:solidFill>
                  <a:srgbClr val="1B4472"/>
                </a:solidFill>
                <a:cs typeface="Arial" charset="0"/>
              </a:rPr>
              <a:t>POLYTRA Contact Details </a:t>
            </a:r>
            <a:endParaRPr lang="nl-NL" sz="2800" b="1" dirty="0">
              <a:solidFill>
                <a:srgbClr val="1B447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073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000" b="1" dirty="0"/>
              <a:t>Zambia – Ndola </a:t>
            </a:r>
          </a:p>
          <a:p>
            <a:pPr lvl="2"/>
            <a:r>
              <a:rPr lang="nl-BE" sz="1400" b="1" dirty="0"/>
              <a:t>Commercial Manager : </a:t>
            </a:r>
            <a:r>
              <a:rPr lang="nl-BE" sz="1400" dirty="0"/>
              <a:t>George Iannou (</a:t>
            </a:r>
            <a:r>
              <a:rPr lang="fr-FR" sz="1400" dirty="0"/>
              <a:t>SA </a:t>
            </a:r>
            <a:r>
              <a:rPr lang="fr-FR" sz="1400" dirty="0" err="1"/>
              <a:t>Cell</a:t>
            </a:r>
            <a:r>
              <a:rPr lang="fr-FR" sz="1400" dirty="0"/>
              <a:t>: + 27 72 432 45 04 // DRC </a:t>
            </a:r>
            <a:r>
              <a:rPr lang="fr-FR" sz="1400" dirty="0" err="1"/>
              <a:t>Cell</a:t>
            </a:r>
            <a:r>
              <a:rPr lang="fr-FR" sz="1400" dirty="0"/>
              <a:t>: +243 99 88 999 69 ) </a:t>
            </a:r>
            <a:endParaRPr lang="nl-BE" sz="1400" dirty="0"/>
          </a:p>
          <a:p>
            <a:pPr lvl="2"/>
            <a:r>
              <a:rPr lang="nl-BE" sz="1400" b="1" dirty="0"/>
              <a:t>Ops Manager : </a:t>
            </a:r>
            <a:r>
              <a:rPr lang="nl-BE" sz="1400" dirty="0"/>
              <a:t>Els Buyssens </a:t>
            </a:r>
          </a:p>
          <a:p>
            <a:pPr lvl="2"/>
            <a:r>
              <a:rPr lang="nl-BE" sz="1400" b="1" dirty="0"/>
              <a:t>Address : </a:t>
            </a:r>
            <a:r>
              <a:rPr lang="nl-BE" sz="1400" dirty="0"/>
              <a:t>: Daniels Shopping Complex | Stand Number 7719 | Dag Hammerskjoeld, Itawa | Ndola | Zambia</a:t>
            </a:r>
          </a:p>
          <a:p>
            <a:pPr lvl="2"/>
            <a:r>
              <a:rPr lang="nl-BE" sz="1400" b="1" dirty="0"/>
              <a:t>Email: : </a:t>
            </a:r>
            <a:r>
              <a:rPr lang="nl-BE" sz="1400" dirty="0"/>
              <a:t>gioannou@polytra.be</a:t>
            </a:r>
            <a:r>
              <a:rPr lang="nl-BE" sz="1400" b="1" dirty="0"/>
              <a:t> </a:t>
            </a:r>
            <a:r>
              <a:rPr lang="nl-BE" sz="1400" dirty="0"/>
              <a:t>// ebuysens@polytra.be </a:t>
            </a:r>
          </a:p>
          <a:p>
            <a:endParaRPr lang="nl-BE" sz="2000" b="1" dirty="0"/>
          </a:p>
          <a:p>
            <a:r>
              <a:rPr lang="nl-BE" sz="2000" b="1" dirty="0"/>
              <a:t>Tanzania – Dar Es Salaam </a:t>
            </a:r>
          </a:p>
          <a:p>
            <a:pPr lvl="2"/>
            <a:r>
              <a:rPr lang="nl-BE" sz="1400" b="1" dirty="0"/>
              <a:t>Commercial Manager : </a:t>
            </a:r>
            <a:r>
              <a:rPr lang="nl-BE" sz="1400" dirty="0"/>
              <a:t>George Iannou (</a:t>
            </a:r>
            <a:r>
              <a:rPr lang="fr-FR" sz="1400" dirty="0"/>
              <a:t>SA </a:t>
            </a:r>
            <a:r>
              <a:rPr lang="fr-FR" sz="1400" dirty="0" err="1"/>
              <a:t>Cell</a:t>
            </a:r>
            <a:r>
              <a:rPr lang="fr-FR" sz="1400" dirty="0"/>
              <a:t>: + 27 72 432 45 04 // DRC </a:t>
            </a:r>
            <a:r>
              <a:rPr lang="fr-FR" sz="1400" dirty="0" err="1"/>
              <a:t>Cell</a:t>
            </a:r>
            <a:r>
              <a:rPr lang="fr-FR" sz="1400" dirty="0"/>
              <a:t>: +243 99 88 999 69 ) </a:t>
            </a:r>
            <a:endParaRPr lang="nl-BE" sz="1400" dirty="0"/>
          </a:p>
          <a:p>
            <a:pPr lvl="2"/>
            <a:r>
              <a:rPr lang="nl-BE" sz="1400" b="1" dirty="0"/>
              <a:t>Ops Manager : </a:t>
            </a:r>
            <a:r>
              <a:rPr lang="nl-BE" sz="1400" dirty="0"/>
              <a:t>Jaskharan Chug (Cell : +255 685 701 862) </a:t>
            </a:r>
          </a:p>
          <a:p>
            <a:pPr lvl="2"/>
            <a:r>
              <a:rPr lang="nl-BE" sz="1400" b="1" dirty="0"/>
              <a:t>Address : </a:t>
            </a:r>
            <a:r>
              <a:rPr lang="nl-BE" sz="1400" dirty="0"/>
              <a:t>: New TPA Stuffing Yard, 1- Bandari Road, Kurasini | Dar Es Salaam | Tanzania</a:t>
            </a:r>
          </a:p>
          <a:p>
            <a:pPr lvl="2"/>
            <a:r>
              <a:rPr lang="nl-BE" sz="1400" b="1" dirty="0"/>
              <a:t>Email: : </a:t>
            </a:r>
            <a:r>
              <a:rPr lang="nl-BE" sz="1400" dirty="0"/>
              <a:t>gioannou@polytra.be</a:t>
            </a:r>
            <a:r>
              <a:rPr lang="nl-BE" sz="1400" b="1" dirty="0"/>
              <a:t> </a:t>
            </a:r>
            <a:r>
              <a:rPr lang="nl-BE" sz="1400" dirty="0"/>
              <a:t>// jchugh@polytra.be  </a:t>
            </a:r>
          </a:p>
          <a:p>
            <a:pPr marL="914400" lvl="2" indent="0">
              <a:buNone/>
            </a:pPr>
            <a:endParaRPr lang="nl-BE" sz="1400" dirty="0"/>
          </a:p>
          <a:p>
            <a:r>
              <a:rPr lang="nl-BE" sz="2000" b="1" dirty="0"/>
              <a:t>South Afric- Durban</a:t>
            </a:r>
          </a:p>
          <a:p>
            <a:pPr lvl="2"/>
            <a:r>
              <a:rPr lang="nl-BE" sz="1400" b="1" dirty="0"/>
              <a:t>Commercial Manager : </a:t>
            </a:r>
            <a:r>
              <a:rPr lang="nl-BE" sz="1400" dirty="0"/>
              <a:t>George Iannou (</a:t>
            </a:r>
            <a:r>
              <a:rPr lang="fr-FR" sz="1400" dirty="0"/>
              <a:t>SA </a:t>
            </a:r>
            <a:r>
              <a:rPr lang="fr-FR" sz="1400" dirty="0" err="1"/>
              <a:t>Cell</a:t>
            </a:r>
            <a:r>
              <a:rPr lang="fr-FR" sz="1400" dirty="0"/>
              <a:t>: + 27 72 432 45 04 // DRC </a:t>
            </a:r>
            <a:r>
              <a:rPr lang="fr-FR" sz="1400" dirty="0" err="1"/>
              <a:t>Cell</a:t>
            </a:r>
            <a:r>
              <a:rPr lang="fr-FR" sz="1400" dirty="0"/>
              <a:t>: +243 99 88 999 69 ) </a:t>
            </a:r>
            <a:endParaRPr lang="nl-BE" sz="1400" b="1" dirty="0"/>
          </a:p>
          <a:p>
            <a:pPr lvl="2"/>
            <a:r>
              <a:rPr lang="nl-BE" sz="1400" b="1" dirty="0"/>
              <a:t>Address : </a:t>
            </a:r>
            <a:r>
              <a:rPr lang="nl-BE" sz="1400" dirty="0"/>
              <a:t>: </a:t>
            </a:r>
            <a:r>
              <a:rPr lang="en-US" sz="1400" dirty="0"/>
              <a:t>Suite 950 I 9th Floor Mansion House I 12 Field Street I Durban 4000</a:t>
            </a:r>
            <a:endParaRPr lang="nl-BE" sz="1400" dirty="0"/>
          </a:p>
          <a:p>
            <a:pPr lvl="2"/>
            <a:r>
              <a:rPr lang="nl-BE" sz="1400" b="1" dirty="0"/>
              <a:t>Email: : </a:t>
            </a:r>
            <a:r>
              <a:rPr lang="nl-BE" sz="1400" dirty="0"/>
              <a:t>gioannou@polytra.be</a:t>
            </a:r>
            <a:r>
              <a:rPr lang="nl-BE" sz="1400" b="1" dirty="0"/>
              <a:t> </a:t>
            </a:r>
            <a:r>
              <a:rPr lang="nl-BE" sz="1400" dirty="0"/>
              <a:t> </a:t>
            </a:r>
            <a:endParaRPr lang="nl-BE" sz="1600" b="1" dirty="0"/>
          </a:p>
        </p:txBody>
      </p:sp>
    </p:spTree>
    <p:extLst>
      <p:ext uri="{BB962C8B-B14F-4D97-AF65-F5344CB8AC3E}">
        <p14:creationId xmlns:p14="http://schemas.microsoft.com/office/powerpoint/2010/main" val="3598207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08000" y="109058"/>
            <a:ext cx="10312400" cy="87314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l-BE" sz="4600" b="1" dirty="0">
                <a:solidFill>
                  <a:srgbClr val="1B4472"/>
                </a:solidFill>
                <a:cs typeface="Arial" charset="0"/>
              </a:rPr>
              <a:t>POLYTRA DRC – BAS-CONGO</a:t>
            </a:r>
            <a:endParaRPr lang="nl-NL" sz="4600" b="1" dirty="0">
              <a:solidFill>
                <a:srgbClr val="1B4472"/>
              </a:solidFill>
              <a:cs typeface="Arial" charset="0"/>
            </a:endParaRPr>
          </a:p>
        </p:txBody>
      </p:sp>
      <p:sp>
        <p:nvSpPr>
          <p:cNvPr id="9" name="Rectangle 16"/>
          <p:cNvSpPr txBox="1">
            <a:spLocks noChangeArrowheads="1"/>
          </p:cNvSpPr>
          <p:nvPr/>
        </p:nvSpPr>
        <p:spPr bwMode="auto">
          <a:xfrm>
            <a:off x="625448" y="681710"/>
            <a:ext cx="785818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12" tIns="50906" rIns="101812" bIns="50906"/>
          <a:lstStyle/>
          <a:p>
            <a:pPr marL="342900" indent="-342900">
              <a:lnSpc>
                <a:spcPct val="150000"/>
              </a:lnSpc>
              <a:buClr>
                <a:srgbClr val="669F21"/>
              </a:buClr>
              <a:buFontTx/>
              <a:buChar char="•"/>
              <a:defRPr/>
            </a:pPr>
            <a:r>
              <a:rPr lang="nl-BE" kern="0" dirty="0">
                <a:solidFill>
                  <a:srgbClr val="1B4472"/>
                </a:solidFill>
              </a:rPr>
              <a:t>Own Customs clearing licence (no external use)  </a:t>
            </a:r>
          </a:p>
          <a:p>
            <a:pPr marL="342900" indent="-342900">
              <a:lnSpc>
                <a:spcPct val="150000"/>
              </a:lnSpc>
              <a:buClr>
                <a:srgbClr val="669F21"/>
              </a:buClr>
              <a:buFontTx/>
              <a:buChar char="•"/>
              <a:defRPr/>
            </a:pPr>
            <a:r>
              <a:rPr lang="nl-BE" kern="0" dirty="0">
                <a:solidFill>
                  <a:srgbClr val="1B4472"/>
                </a:solidFill>
              </a:rPr>
              <a:t>Own offices in Matadi and Kinshasa</a:t>
            </a:r>
          </a:p>
          <a:p>
            <a:pPr marL="342900" indent="-342900">
              <a:lnSpc>
                <a:spcPct val="150000"/>
              </a:lnSpc>
              <a:buClr>
                <a:srgbClr val="669F21"/>
              </a:buClr>
              <a:buFontTx/>
              <a:buChar char="•"/>
              <a:defRPr/>
            </a:pPr>
            <a:r>
              <a:rPr lang="nl-BE" kern="0" dirty="0">
                <a:solidFill>
                  <a:srgbClr val="1B4472"/>
                </a:solidFill>
              </a:rPr>
              <a:t>Excellent standing with various authorities</a:t>
            </a:r>
          </a:p>
          <a:p>
            <a:pPr marL="342900" indent="-342900">
              <a:lnSpc>
                <a:spcPct val="150000"/>
              </a:lnSpc>
              <a:buClr>
                <a:srgbClr val="669F21"/>
              </a:buClr>
              <a:buFontTx/>
              <a:buChar char="•"/>
              <a:defRPr/>
            </a:pPr>
            <a:r>
              <a:rPr lang="nl-BE" kern="0" dirty="0">
                <a:solidFill>
                  <a:srgbClr val="1B4472"/>
                </a:solidFill>
              </a:rPr>
              <a:t>Dedicated hauling sub contractors into the area</a:t>
            </a:r>
          </a:p>
          <a:p>
            <a:pPr marL="342900" indent="-342900">
              <a:lnSpc>
                <a:spcPct val="150000"/>
              </a:lnSpc>
              <a:buClr>
                <a:srgbClr val="669F21"/>
              </a:buClr>
              <a:buFontTx/>
              <a:buChar char="•"/>
              <a:defRPr/>
            </a:pPr>
            <a:r>
              <a:rPr lang="nl-BE" kern="0" dirty="0">
                <a:solidFill>
                  <a:srgbClr val="1B4472"/>
                </a:solidFill>
              </a:rPr>
              <a:t>Large experience with local customs procedures</a:t>
            </a:r>
          </a:p>
          <a:p>
            <a:pPr marL="342900" indent="-342900">
              <a:lnSpc>
                <a:spcPct val="150000"/>
              </a:lnSpc>
              <a:buClr>
                <a:srgbClr val="669F21"/>
              </a:buClr>
              <a:buFontTx/>
              <a:buChar char="•"/>
              <a:defRPr/>
            </a:pPr>
            <a:r>
              <a:rPr lang="nl-NL" kern="0" dirty="0">
                <a:solidFill>
                  <a:srgbClr val="1B4472"/>
                </a:solidFill>
              </a:rPr>
              <a:t>Experience in Project Cargo to INGA </a:t>
            </a:r>
          </a:p>
          <a:p>
            <a:pPr marL="342900" indent="-342900">
              <a:lnSpc>
                <a:spcPct val="150000"/>
              </a:lnSpc>
              <a:buClr>
                <a:srgbClr val="669F21"/>
              </a:buClr>
              <a:defRPr/>
            </a:pPr>
            <a:endParaRPr lang="nl-BE" sz="2800" kern="0" dirty="0">
              <a:latin typeface="+mn-lt"/>
              <a:ea typeface="+mn-ea"/>
            </a:endParaRPr>
          </a:p>
        </p:txBody>
      </p:sp>
      <p:pic>
        <p:nvPicPr>
          <p:cNvPr id="10" name="Picture 8" descr="matadi2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101" y="3587406"/>
            <a:ext cx="3574619" cy="19827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9" descr="matadi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4200" y="3587406"/>
            <a:ext cx="5446956" cy="2021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kstvak 12"/>
          <p:cNvSpPr txBox="1"/>
          <p:nvPr/>
        </p:nvSpPr>
        <p:spPr>
          <a:xfrm>
            <a:off x="1035050" y="6156980"/>
            <a:ext cx="1012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POLYTRA African Offices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468" y="1466232"/>
            <a:ext cx="3686688" cy="184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38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5" y="4047581"/>
            <a:ext cx="11963399" cy="2109399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08000" y="109058"/>
            <a:ext cx="10312400" cy="87314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600" b="1" i="0" u="none" strike="noStrike" kern="1200" cap="none" spc="0" normalizeH="0" baseline="0" noProof="0" dirty="0">
                <a:ln>
                  <a:noFill/>
                </a:ln>
                <a:solidFill>
                  <a:srgbClr val="1B4472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charset="0"/>
              </a:rPr>
              <a:t>POLYTRA DRC – KATANGA</a:t>
            </a:r>
            <a:endParaRPr kumimoji="0" lang="nl-NL" sz="4600" b="1" i="0" u="none" strike="noStrike" kern="1200" cap="none" spc="0" normalizeH="0" baseline="0" noProof="0" dirty="0">
              <a:ln>
                <a:noFill/>
              </a:ln>
              <a:solidFill>
                <a:srgbClr val="1B4472"/>
              </a:solidFill>
              <a:effectLst/>
              <a:uLnTx/>
              <a:uFillTx/>
              <a:latin typeface="Calibri Light" panose="020F0302020204030204"/>
              <a:ea typeface="+mj-ea"/>
              <a:cs typeface="Arial" charset="0"/>
            </a:endParaRPr>
          </a:p>
        </p:txBody>
      </p:sp>
      <p:sp>
        <p:nvSpPr>
          <p:cNvPr id="9" name="Rectangle 16"/>
          <p:cNvSpPr txBox="1">
            <a:spLocks noChangeArrowheads="1"/>
          </p:cNvSpPr>
          <p:nvPr/>
        </p:nvSpPr>
        <p:spPr bwMode="auto">
          <a:xfrm>
            <a:off x="625448" y="681709"/>
            <a:ext cx="7858180" cy="380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12" tIns="50906" rIns="101812" bIns="50906"/>
          <a:lstStyle/>
          <a:p>
            <a:pPr marL="342900" lvl="0" indent="-342900">
              <a:lnSpc>
                <a:spcPct val="150000"/>
              </a:lnSpc>
              <a:buClr>
                <a:srgbClr val="669F21"/>
              </a:buClr>
              <a:buFontTx/>
              <a:buChar char="•"/>
              <a:defRPr/>
            </a:pPr>
            <a:r>
              <a:rPr lang="nl-BE" kern="0" dirty="0">
                <a:solidFill>
                  <a:srgbClr val="1B4472"/>
                </a:solidFill>
                <a:latin typeface="Calibri" panose="020F0502020204030204"/>
              </a:rPr>
              <a:t>40 Years Experience </a:t>
            </a:r>
            <a:endParaRPr kumimoji="0" lang="nl-BE" b="0" i="0" u="none" strike="noStrike" kern="0" cap="none" spc="0" normalizeH="0" baseline="0" noProof="0" dirty="0">
              <a:ln>
                <a:noFill/>
              </a:ln>
              <a:solidFill>
                <a:srgbClr val="1B4472"/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lvl="0" indent="-342900">
              <a:lnSpc>
                <a:spcPct val="150000"/>
              </a:lnSpc>
              <a:buClr>
                <a:srgbClr val="669F21"/>
              </a:buClr>
              <a:buFontTx/>
              <a:buChar char="•"/>
              <a:defRPr/>
            </a:pPr>
            <a:r>
              <a:rPr kumimoji="0" lang="nl-BE" b="0" i="0" u="none" strike="noStrike" kern="0" cap="none" spc="0" normalizeH="0" baseline="0" noProof="0" dirty="0">
                <a:ln>
                  <a:noFill/>
                </a:ln>
                <a:solidFill>
                  <a:srgbClr val="1B4472"/>
                </a:solidFill>
                <a:effectLst/>
                <a:uLnTx/>
                <a:uFillTx/>
                <a:latin typeface="Calibri" panose="020F0502020204030204"/>
              </a:rPr>
              <a:t>Own</a:t>
            </a:r>
            <a:r>
              <a:rPr lang="nl-BE" kern="0" dirty="0">
                <a:solidFill>
                  <a:srgbClr val="1B4472"/>
                </a:solidFill>
              </a:rPr>
              <a:t> secured Facility Yard </a:t>
            </a:r>
          </a:p>
          <a:p>
            <a:pPr marL="342900" lvl="0" indent="-342900">
              <a:lnSpc>
                <a:spcPct val="150000"/>
              </a:lnSpc>
              <a:buClr>
                <a:srgbClr val="669F21"/>
              </a:buClr>
              <a:buFontTx/>
              <a:buChar char="•"/>
              <a:defRPr/>
            </a:pPr>
            <a:r>
              <a:rPr lang="en-US" kern="0" dirty="0">
                <a:solidFill>
                  <a:srgbClr val="1B4472"/>
                </a:solidFill>
              </a:rPr>
              <a:t>First fully dedicated Inland Container Depot (ICD) in the region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9F21"/>
              </a:buClr>
              <a:buSzTx/>
              <a:buFontTx/>
              <a:buChar char="•"/>
              <a:tabLst/>
              <a:defRPr/>
            </a:pPr>
            <a:r>
              <a:rPr kumimoji="0" lang="nl-BE" b="0" i="0" u="none" strike="noStrike" kern="0" cap="none" spc="0" normalizeH="0" baseline="0" noProof="0" dirty="0">
                <a:ln>
                  <a:noFill/>
                </a:ln>
                <a:solidFill>
                  <a:srgbClr val="1B4472"/>
                </a:solidFill>
                <a:effectLst/>
                <a:uLnTx/>
                <a:uFillTx/>
                <a:latin typeface="Calibri" panose="020F0502020204030204"/>
              </a:rPr>
              <a:t>Own Customs clearing licence (no external use)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9F21"/>
              </a:buClr>
              <a:buSzTx/>
              <a:buFontTx/>
              <a:buChar char="•"/>
              <a:tabLst/>
              <a:defRPr/>
            </a:pPr>
            <a:r>
              <a:rPr kumimoji="0" lang="nl-BE" b="0" i="0" u="none" strike="noStrike" kern="0" cap="none" spc="0" normalizeH="0" baseline="0" noProof="0" dirty="0">
                <a:ln>
                  <a:noFill/>
                </a:ln>
                <a:solidFill>
                  <a:srgbClr val="1B4472"/>
                </a:solidFill>
                <a:effectLst/>
                <a:uLnTx/>
                <a:uFillTx/>
                <a:latin typeface="Calibri" panose="020F0502020204030204"/>
              </a:rPr>
              <a:t>Own offices in Lubumbashi,</a:t>
            </a:r>
            <a:r>
              <a:rPr kumimoji="0" lang="nl-BE" b="0" i="0" u="none" strike="noStrike" kern="0" cap="none" spc="0" normalizeH="0" noProof="0" dirty="0">
                <a:ln>
                  <a:noFill/>
                </a:ln>
                <a:solidFill>
                  <a:srgbClr val="1B4472"/>
                </a:solidFill>
                <a:effectLst/>
                <a:uLnTx/>
                <a:uFillTx/>
                <a:latin typeface="Calibri" panose="020F0502020204030204"/>
              </a:rPr>
              <a:t> Kasumbalesa, Kolwezi</a:t>
            </a:r>
            <a:endParaRPr kumimoji="0" lang="nl-BE" b="0" i="0" u="none" strike="noStrike" kern="0" cap="none" spc="0" normalizeH="0" baseline="0" noProof="0" dirty="0">
              <a:ln>
                <a:noFill/>
              </a:ln>
              <a:solidFill>
                <a:srgbClr val="1B4472"/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9F21"/>
              </a:buClr>
              <a:buSzTx/>
              <a:buFontTx/>
              <a:buChar char="•"/>
              <a:tabLst/>
              <a:defRPr/>
            </a:pPr>
            <a:r>
              <a:rPr kumimoji="0" lang="nl-BE" b="0" i="0" u="none" strike="noStrike" kern="0" cap="none" spc="0" normalizeH="0" baseline="0" noProof="0" dirty="0">
                <a:ln>
                  <a:noFill/>
                </a:ln>
                <a:solidFill>
                  <a:srgbClr val="1B4472"/>
                </a:solidFill>
                <a:effectLst/>
                <a:uLnTx/>
                <a:uFillTx/>
                <a:latin typeface="Calibri" panose="020F0502020204030204"/>
              </a:rPr>
              <a:t>Excellent standing with various authorities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9F21"/>
              </a:buClr>
              <a:buSzTx/>
              <a:buFontTx/>
              <a:buChar char="•"/>
              <a:tabLst/>
              <a:defRPr/>
            </a:pPr>
            <a:r>
              <a:rPr kumimoji="0" lang="nl-BE" b="0" i="0" u="none" strike="noStrike" kern="0" cap="none" spc="0" normalizeH="0" baseline="0" noProof="0" dirty="0">
                <a:ln>
                  <a:noFill/>
                </a:ln>
                <a:solidFill>
                  <a:srgbClr val="1B4472"/>
                </a:solidFill>
                <a:effectLst/>
                <a:uLnTx/>
                <a:uFillTx/>
                <a:latin typeface="Calibri" panose="020F0502020204030204"/>
              </a:rPr>
              <a:t>Dedicated hauling sub contractors into the area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9F21"/>
              </a:buClr>
              <a:buSzTx/>
              <a:buFontTx/>
              <a:buChar char="•"/>
              <a:tabLst/>
              <a:defRPr/>
            </a:pPr>
            <a:r>
              <a:rPr kumimoji="0" lang="nl-BE" b="0" i="0" u="none" strike="noStrike" kern="0" cap="none" spc="0" normalizeH="0" baseline="0" noProof="0" dirty="0">
                <a:ln>
                  <a:noFill/>
                </a:ln>
                <a:solidFill>
                  <a:srgbClr val="1B4472"/>
                </a:solidFill>
                <a:effectLst/>
                <a:uLnTx/>
                <a:uFillTx/>
                <a:latin typeface="Calibri" panose="020F0502020204030204"/>
              </a:rPr>
              <a:t>Large experience with local customs procedures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9F21"/>
              </a:buClr>
              <a:buSzTx/>
              <a:buFontTx/>
              <a:buNone/>
              <a:tabLst/>
              <a:defRPr/>
            </a:pPr>
            <a:endParaRPr kumimoji="0" lang="nl-BE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kstvak 12"/>
          <p:cNvSpPr txBox="1"/>
          <p:nvPr/>
        </p:nvSpPr>
        <p:spPr>
          <a:xfrm>
            <a:off x="1035050" y="6156980"/>
            <a:ext cx="1012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POLYTRA African Offices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0458" y="109058"/>
            <a:ext cx="4681542" cy="14323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96276" y="1570006"/>
            <a:ext cx="3841750" cy="23544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669F21"/>
              </a:buClr>
              <a:buFont typeface="Arial" pitchFamily="34" charset="0"/>
              <a:buChar char="•"/>
            </a:pPr>
            <a:r>
              <a:rPr lang="nl-BE" sz="1400" dirty="0">
                <a:solidFill>
                  <a:srgbClr val="002774"/>
                </a:solidFill>
              </a:rPr>
              <a:t>Own depot right at entry of Lubumbashi </a:t>
            </a:r>
          </a:p>
          <a:p>
            <a:pPr marL="285750" indent="-285750">
              <a:spcAft>
                <a:spcPts val="600"/>
              </a:spcAft>
              <a:buClr>
                <a:srgbClr val="669F21"/>
              </a:buClr>
              <a:buFont typeface="Arial" pitchFamily="34" charset="0"/>
              <a:buChar char="•"/>
            </a:pPr>
            <a:r>
              <a:rPr lang="nl-BE" sz="1400" dirty="0">
                <a:solidFill>
                  <a:srgbClr val="002774"/>
                </a:solidFill>
              </a:rPr>
              <a:t>200 x 200 mtr – 40.000 m2</a:t>
            </a:r>
          </a:p>
          <a:p>
            <a:pPr marL="285750" indent="-285750">
              <a:spcAft>
                <a:spcPts val="600"/>
              </a:spcAft>
              <a:buClr>
                <a:srgbClr val="669F21"/>
              </a:buClr>
              <a:buFont typeface="Arial" pitchFamily="34" charset="0"/>
              <a:buChar char="•"/>
            </a:pPr>
            <a:r>
              <a:rPr lang="nl-BE" sz="1400" dirty="0">
                <a:solidFill>
                  <a:srgbClr val="002774"/>
                </a:solidFill>
              </a:rPr>
              <a:t>Warehouse 20 x 20 mtr – 400 m2</a:t>
            </a:r>
          </a:p>
          <a:p>
            <a:pPr marL="285750" indent="-285750">
              <a:spcAft>
                <a:spcPts val="600"/>
              </a:spcAft>
              <a:buClr>
                <a:srgbClr val="669F21"/>
              </a:buClr>
              <a:buFont typeface="Arial" pitchFamily="34" charset="0"/>
              <a:buChar char="•"/>
            </a:pPr>
            <a:r>
              <a:rPr lang="nl-BE" sz="1400" dirty="0">
                <a:solidFill>
                  <a:srgbClr val="002774"/>
                </a:solidFill>
              </a:rPr>
              <a:t>Fully fenced with security</a:t>
            </a:r>
          </a:p>
          <a:p>
            <a:pPr marL="285750" indent="-285750">
              <a:spcAft>
                <a:spcPts val="600"/>
              </a:spcAft>
              <a:buClr>
                <a:srgbClr val="669F21"/>
              </a:buClr>
              <a:buFont typeface="Arial" pitchFamily="34" charset="0"/>
              <a:buChar char="•"/>
            </a:pPr>
            <a:r>
              <a:rPr lang="nl-BE" sz="1400" dirty="0">
                <a:solidFill>
                  <a:srgbClr val="002774"/>
                </a:solidFill>
              </a:rPr>
              <a:t>Separated bonded and non-bonded depots</a:t>
            </a:r>
          </a:p>
          <a:p>
            <a:pPr marL="285750" indent="-285750">
              <a:spcAft>
                <a:spcPts val="600"/>
              </a:spcAft>
              <a:buClr>
                <a:srgbClr val="669F21"/>
              </a:buClr>
              <a:buFont typeface="Arial" pitchFamily="34" charset="0"/>
              <a:buChar char="•"/>
            </a:pPr>
            <a:r>
              <a:rPr lang="nl-BE" sz="1400" dirty="0">
                <a:solidFill>
                  <a:srgbClr val="002774"/>
                </a:solidFill>
              </a:rPr>
              <a:t>Dedicated management and crew</a:t>
            </a:r>
          </a:p>
          <a:p>
            <a:pPr marL="285750" indent="-285750">
              <a:spcAft>
                <a:spcPts val="600"/>
              </a:spcAft>
              <a:buClr>
                <a:srgbClr val="669F21"/>
              </a:buClr>
              <a:buFont typeface="Arial" pitchFamily="34" charset="0"/>
              <a:buChar char="•"/>
            </a:pPr>
            <a:r>
              <a:rPr lang="nl-BE" sz="1400" dirty="0">
                <a:solidFill>
                  <a:srgbClr val="002774"/>
                </a:solidFill>
              </a:rPr>
              <a:t>Dedicated lifting equipment with back-up</a:t>
            </a:r>
          </a:p>
          <a:p>
            <a:pPr marL="285750" indent="-285750">
              <a:spcAft>
                <a:spcPts val="600"/>
              </a:spcAft>
              <a:buClr>
                <a:srgbClr val="669F21"/>
              </a:buClr>
              <a:buFont typeface="Arial" pitchFamily="34" charset="0"/>
              <a:buChar char="•"/>
            </a:pPr>
            <a:r>
              <a:rPr lang="nl-BE" sz="1400" dirty="0">
                <a:solidFill>
                  <a:srgbClr val="002774"/>
                </a:solidFill>
              </a:rPr>
              <a:t>Dedicated local delivery equipment</a:t>
            </a:r>
          </a:p>
        </p:txBody>
      </p:sp>
    </p:spTree>
    <p:extLst>
      <p:ext uri="{BB962C8B-B14F-4D97-AF65-F5344CB8AC3E}">
        <p14:creationId xmlns:p14="http://schemas.microsoft.com/office/powerpoint/2010/main" val="1889699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08000" y="109058"/>
            <a:ext cx="6654800" cy="87314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l-BE" sz="4600" b="1" dirty="0">
                <a:solidFill>
                  <a:srgbClr val="1B4472"/>
                </a:solidFill>
                <a:cs typeface="Arial" charset="0"/>
              </a:rPr>
              <a:t>POLYTRA ZAMBIA </a:t>
            </a:r>
            <a:endParaRPr lang="nl-NL" sz="4600" b="1" dirty="0">
              <a:solidFill>
                <a:srgbClr val="1B4472"/>
              </a:solidFill>
              <a:cs typeface="Arial" charset="0"/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663540" y="982206"/>
            <a:ext cx="628971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669F21"/>
              </a:buClr>
              <a:buFont typeface="Arial" pitchFamily="34" charset="0"/>
              <a:buChar char="•"/>
            </a:pPr>
            <a:r>
              <a:rPr lang="nl-BE" sz="1800" dirty="0">
                <a:solidFill>
                  <a:srgbClr val="002774"/>
                </a:solidFill>
              </a:rPr>
              <a:t>Own office – with d</a:t>
            </a:r>
            <a:r>
              <a:rPr lang="nl-BE" dirty="0">
                <a:solidFill>
                  <a:srgbClr val="002774"/>
                </a:solidFill>
              </a:rPr>
              <a:t>edicated personnel for Project supervision</a:t>
            </a:r>
          </a:p>
          <a:p>
            <a:pPr marL="285750" indent="-285750">
              <a:spcAft>
                <a:spcPts val="600"/>
              </a:spcAft>
              <a:buClr>
                <a:srgbClr val="669F21"/>
              </a:buClr>
              <a:buFont typeface="Arial" pitchFamily="34" charset="0"/>
              <a:buChar char="•"/>
            </a:pPr>
            <a:r>
              <a:rPr lang="nl-BE" dirty="0">
                <a:solidFill>
                  <a:srgbClr val="002774"/>
                </a:solidFill>
              </a:rPr>
              <a:t>Experience in Project Cargo and Handling </a:t>
            </a:r>
          </a:p>
          <a:p>
            <a:pPr marL="285750" indent="-285750">
              <a:spcAft>
                <a:spcPts val="600"/>
              </a:spcAft>
              <a:buClr>
                <a:srgbClr val="669F21"/>
              </a:buClr>
              <a:buFont typeface="Arial" pitchFamily="34" charset="0"/>
              <a:buChar char="•"/>
            </a:pPr>
            <a:r>
              <a:rPr lang="nl-BE" dirty="0">
                <a:solidFill>
                  <a:srgbClr val="002774"/>
                </a:solidFill>
              </a:rPr>
              <a:t>Dedicated hauling sub contractors into the area</a:t>
            </a:r>
          </a:p>
          <a:p>
            <a:pPr marL="285750" indent="-285750">
              <a:spcAft>
                <a:spcPts val="600"/>
              </a:spcAft>
              <a:buClr>
                <a:srgbClr val="669F21"/>
              </a:buClr>
              <a:buFont typeface="Arial" pitchFamily="34" charset="0"/>
              <a:buChar char="•"/>
            </a:pPr>
            <a:r>
              <a:rPr lang="nl-BE" dirty="0">
                <a:solidFill>
                  <a:srgbClr val="002774"/>
                </a:solidFill>
              </a:rPr>
              <a:t>Dedicated clearing contractors</a:t>
            </a:r>
            <a:r>
              <a:rPr lang="nl-BE" sz="1800" dirty="0"/>
              <a:t/>
            </a:r>
            <a:br>
              <a:rPr lang="nl-BE" sz="1800" dirty="0"/>
            </a:br>
            <a:endParaRPr lang="nl-BE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857500"/>
            <a:ext cx="41529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412" y="2781300"/>
            <a:ext cx="4294161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726" y="982206"/>
            <a:ext cx="2751847" cy="1577980"/>
          </a:xfrm>
          <a:prstGeom prst="rect">
            <a:avLst/>
          </a:prstGeom>
        </p:spPr>
      </p:pic>
      <p:sp>
        <p:nvSpPr>
          <p:cNvPr id="11" name="Tekstvak 12"/>
          <p:cNvSpPr txBox="1"/>
          <p:nvPr/>
        </p:nvSpPr>
        <p:spPr>
          <a:xfrm>
            <a:off x="1035050" y="6156980"/>
            <a:ext cx="1012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POLYTRA African Offices </a:t>
            </a:r>
          </a:p>
        </p:txBody>
      </p:sp>
    </p:spTree>
    <p:extLst>
      <p:ext uri="{BB962C8B-B14F-4D97-AF65-F5344CB8AC3E}">
        <p14:creationId xmlns:p14="http://schemas.microsoft.com/office/powerpoint/2010/main" val="693112727"/>
      </p:ext>
    </p:extLst>
  </p:cSld>
  <p:clrMapOvr>
    <a:masterClrMapping/>
  </p:clrMapOvr>
</p:sld>
</file>

<file path=ppt/theme/theme1.xml><?xml version="1.0" encoding="utf-8"?>
<a:theme xmlns:a="http://schemas.openxmlformats.org/drawingml/2006/main" name="Polytra Homestyl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lytra Homestyle" id="{3D953C61-8B3E-40DC-BD00-9EA7A40A9EDF}" vid="{8668C052-8374-4977-8625-A26114C44BA6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Polytra Homestyle</Template>
  <TotalTime>0</TotalTime>
  <Words>851</Words>
  <Application>Microsoft Office PowerPoint</Application>
  <PresentationFormat>Breitbild</PresentationFormat>
  <Paragraphs>127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Polytra Homestyle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Marlies Smulders</dc:creator>
  <cp:lastModifiedBy>Reisdorf Rudolf</cp:lastModifiedBy>
  <cp:revision>95</cp:revision>
  <cp:lastPrinted>2016-03-30T14:14:39Z</cp:lastPrinted>
  <dcterms:created xsi:type="dcterms:W3CDTF">2015-01-15T10:12:44Z</dcterms:created>
  <dcterms:modified xsi:type="dcterms:W3CDTF">2016-06-24T13:23:29Z</dcterms:modified>
</cp:coreProperties>
</file>